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E55D-7B9E-4E96-81B5-2B912EBD7CC0}" type="datetimeFigureOut">
              <a:rPr lang="pl-PL" smtClean="0"/>
              <a:pPr/>
              <a:t>2015-01-20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762-7CC9-4CF8-B1B7-6459F1125E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E55D-7B9E-4E96-81B5-2B912EBD7CC0}" type="datetimeFigureOut">
              <a:rPr lang="pl-PL" smtClean="0"/>
              <a:pPr/>
              <a:t>2015-01-20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762-7CC9-4CF8-B1B7-6459F1125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E55D-7B9E-4E96-81B5-2B912EBD7CC0}" type="datetimeFigureOut">
              <a:rPr lang="pl-PL" smtClean="0"/>
              <a:pPr/>
              <a:t>2015-01-20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762-7CC9-4CF8-B1B7-6459F1125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E55D-7B9E-4E96-81B5-2B912EBD7CC0}" type="datetimeFigureOut">
              <a:rPr lang="pl-PL" smtClean="0"/>
              <a:pPr/>
              <a:t>2015-01-20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762-7CC9-4CF8-B1B7-6459F1125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E55D-7B9E-4E96-81B5-2B912EBD7CC0}" type="datetimeFigureOut">
              <a:rPr lang="pl-PL" smtClean="0"/>
              <a:pPr/>
              <a:t>2015-01-20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0769762-7CC9-4CF8-B1B7-6459F1125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E55D-7B9E-4E96-81B5-2B912EBD7CC0}" type="datetimeFigureOut">
              <a:rPr lang="pl-PL" smtClean="0"/>
              <a:pPr/>
              <a:t>2015-01-20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762-7CC9-4CF8-B1B7-6459F1125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E55D-7B9E-4E96-81B5-2B912EBD7CC0}" type="datetimeFigureOut">
              <a:rPr lang="pl-PL" smtClean="0"/>
              <a:pPr/>
              <a:t>2015-01-20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762-7CC9-4CF8-B1B7-6459F1125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E55D-7B9E-4E96-81B5-2B912EBD7CC0}" type="datetimeFigureOut">
              <a:rPr lang="pl-PL" smtClean="0"/>
              <a:pPr/>
              <a:t>2015-01-20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762-7CC9-4CF8-B1B7-6459F1125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E55D-7B9E-4E96-81B5-2B912EBD7CC0}" type="datetimeFigureOut">
              <a:rPr lang="pl-PL" smtClean="0"/>
              <a:pPr/>
              <a:t>2015-01-20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762-7CC9-4CF8-B1B7-6459F1125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E55D-7B9E-4E96-81B5-2B912EBD7CC0}" type="datetimeFigureOut">
              <a:rPr lang="pl-PL" smtClean="0"/>
              <a:pPr/>
              <a:t>2015-01-20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762-7CC9-4CF8-B1B7-6459F1125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E55D-7B9E-4E96-81B5-2B912EBD7CC0}" type="datetimeFigureOut">
              <a:rPr lang="pl-PL" smtClean="0"/>
              <a:pPr/>
              <a:t>2015-01-20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762-7CC9-4CF8-B1B7-6459F1125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54E55D-7B9E-4E96-81B5-2B912EBD7CC0}" type="datetimeFigureOut">
              <a:rPr lang="pl-PL" smtClean="0"/>
              <a:pPr/>
              <a:t>2015-01-20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769762-7CC9-4CF8-B1B7-6459F1125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80528" y="980728"/>
            <a:ext cx="9540552" cy="36004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ZASADY ZDROWEGO ŻYWIENIA</a:t>
            </a:r>
            <a:br>
              <a:rPr lang="pl-PL" dirty="0" smtClean="0"/>
            </a:br>
            <a:r>
              <a:rPr lang="pl-PL" dirty="0" smtClean="0"/>
              <a:t>DZIECI</a:t>
            </a:r>
            <a:br>
              <a:rPr lang="pl-PL" dirty="0" smtClean="0"/>
            </a:br>
            <a:r>
              <a:rPr lang="pl-PL" dirty="0" smtClean="0"/>
              <a:t> I MŁODZIEŻY W WIEKU</a:t>
            </a:r>
            <a:br>
              <a:rPr lang="pl-PL" dirty="0" smtClean="0"/>
            </a:br>
            <a:r>
              <a:rPr lang="pl-PL" dirty="0" smtClean="0"/>
              <a:t>SZKOLNYM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8. </a:t>
            </a:r>
            <a:r>
              <a:rPr lang="pl-PL" b="0" dirty="0" smtClean="0"/>
              <a:t>Ograniczaj spożycie cukru, słodyczy, słodkich napojów.</a:t>
            </a:r>
            <a:br>
              <a:rPr lang="pl-PL" b="0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Należy ograniczać </a:t>
            </a:r>
            <a:r>
              <a:rPr lang="pl-PL" sz="2400" dirty="0" smtClean="0"/>
              <a:t>słodycze ze względu na to, że cukier nie dostarcza żadnych witamin i składników mineralnych, a jego nadmiar prowadzi do odkładania się tkanki tłuszczowej.</a:t>
            </a: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rcRect l="19099" r="19398"/>
          <a:stretch>
            <a:fillRect/>
          </a:stretch>
        </p:blipFill>
        <p:spPr bwMode="auto">
          <a:xfrm>
            <a:off x="6228184" y="3933056"/>
            <a:ext cx="1189038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5"/>
          <p:cNvPicPr>
            <a:picLocks noChangeAspect="1"/>
          </p:cNvPicPr>
          <p:nvPr/>
        </p:nvPicPr>
        <p:blipFill>
          <a:blip r:embed="rId3" cstate="print"/>
          <a:srcRect l="14076" t="15924" r="4295" b="9248"/>
          <a:stretch>
            <a:fillRect/>
          </a:stretch>
        </p:blipFill>
        <p:spPr bwMode="auto">
          <a:xfrm>
            <a:off x="1619672" y="4149080"/>
            <a:ext cx="2087562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nożenie 7"/>
          <p:cNvSpPr/>
          <p:nvPr/>
        </p:nvSpPr>
        <p:spPr>
          <a:xfrm>
            <a:off x="971600" y="3429000"/>
            <a:ext cx="3384550" cy="2962275"/>
          </a:xfrm>
          <a:prstGeom prst="mathMultiply">
            <a:avLst>
              <a:gd name="adj1" fmla="val 10458"/>
            </a:avLst>
          </a:prstGeom>
          <a:solidFill>
            <a:schemeClr val="accent6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srgbClr val="FF0000"/>
              </a:solidFill>
            </a:endParaRPr>
          </a:p>
        </p:txBody>
      </p:sp>
      <p:sp>
        <p:nvSpPr>
          <p:cNvPr id="9" name="Mnożenie 8"/>
          <p:cNvSpPr/>
          <p:nvPr/>
        </p:nvSpPr>
        <p:spPr>
          <a:xfrm>
            <a:off x="5148064" y="3429000"/>
            <a:ext cx="3384550" cy="2962275"/>
          </a:xfrm>
          <a:prstGeom prst="mathMultiply">
            <a:avLst>
              <a:gd name="adj1" fmla="val 10458"/>
            </a:avLst>
          </a:prstGeom>
          <a:solidFill>
            <a:schemeClr val="accent6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9. </a:t>
            </a:r>
            <a:r>
              <a:rPr lang="pl-PL" b="0" dirty="0" smtClean="0"/>
              <a:t>Ograniczaj spożycie słonych produktów, odstaw solniczkę.</a:t>
            </a:r>
            <a:br>
              <a:rPr lang="pl-PL" b="0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Ogranicz spożycie </a:t>
            </a:r>
            <a:r>
              <a:rPr lang="pl-PL" dirty="0" smtClean="0"/>
              <a:t>soli </a:t>
            </a:r>
            <a:r>
              <a:rPr lang="pl-PL" dirty="0" smtClean="0"/>
              <a:t>kuchennej.</a:t>
            </a:r>
          </a:p>
          <a:p>
            <a:r>
              <a:rPr lang="pl-PL" dirty="0" smtClean="0"/>
              <a:t>Sól w potrawach należy zastępować aromatycznymi ziołami, jak majeranek, bazylia, oregano, czosnek, tymianek itp.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005064"/>
            <a:ext cx="262255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nożenie 4"/>
          <p:cNvSpPr/>
          <p:nvPr/>
        </p:nvSpPr>
        <p:spPr>
          <a:xfrm>
            <a:off x="2411760" y="3284984"/>
            <a:ext cx="4176464" cy="3744416"/>
          </a:xfrm>
          <a:prstGeom prst="mathMultiply">
            <a:avLst>
              <a:gd name="adj1" fmla="val 11764"/>
            </a:avLst>
          </a:prstGeom>
          <a:solidFill>
            <a:schemeClr val="accent6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10. </a:t>
            </a:r>
            <a:r>
              <a:rPr lang="pl-PL" b="0" dirty="0" smtClean="0"/>
              <a:t>Pij codziennie odpowiednią ilość wody.</a:t>
            </a:r>
            <a:br>
              <a:rPr lang="pl-PL" b="0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Pij codziennie </a:t>
            </a:r>
            <a:r>
              <a:rPr lang="pl-PL" sz="2400" dirty="0" smtClean="0"/>
              <a:t>co najmniej 6 szklanek wody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W przypadku dni o intensywniejszym wysiłku fizycznym (zajęcia WF czy inne zajęcia sportowe) podaż płynów powinna być znacznie większa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Zaleca się picie wody, herbatek owocowych niesłodzonych, soków warzywnych i owocowo-warzywnych i soków owocowych, ale w mniejszej ilości ze względu na zawartość cukrów. </a:t>
            </a: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797152"/>
            <a:ext cx="2664295" cy="18533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348880"/>
            <a:ext cx="8229600" cy="1143000"/>
          </a:xfrm>
        </p:spPr>
        <p:txBody>
          <a:bodyPr>
            <a:noAutofit/>
          </a:bodyPr>
          <a:lstStyle/>
          <a:p>
            <a:r>
              <a:rPr lang="pl-PL" sz="8800" dirty="0" smtClean="0"/>
              <a:t>Dziękuję</a:t>
            </a:r>
            <a:r>
              <a:rPr lang="pl-PL" sz="7200" dirty="0" smtClean="0"/>
              <a:t> za uwagę. </a:t>
            </a:r>
            <a:r>
              <a:rPr lang="pl-PL" sz="7200" dirty="0" smtClean="0">
                <a:sym typeface="Wingdings" pitchFamily="2" charset="2"/>
              </a:rPr>
              <a:t></a:t>
            </a:r>
            <a:endParaRPr lang="pl-PL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Piramida zdrowego żywienia.</a:t>
            </a:r>
            <a:endParaRPr lang="pl-PL" dirty="0"/>
          </a:p>
        </p:txBody>
      </p:sp>
      <p:pic>
        <p:nvPicPr>
          <p:cNvPr id="4" name="Obraz 3" descr="piramida_zdrowego_zywien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556792"/>
            <a:ext cx="5976664" cy="4824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1. Urozmaicaj diety w produkty z różnych grup.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709160"/>
          </a:xfrm>
        </p:spPr>
        <p:txBody>
          <a:bodyPr>
            <a:normAutofit/>
          </a:bodyPr>
          <a:lstStyle/>
          <a:p>
            <a:r>
              <a:rPr lang="pl-PL" sz="1600" dirty="0" smtClean="0"/>
              <a:t>Każda grupa produktów spożywczych jest źródłem innych, cennych dla zdrowia składników odżywczych. Na przykład produkty mleczne dostarczają wapń i białko, ale nie zawierają witaminy C, którą mają m.in. owoce i warzywa. Dlatego też należy wybierać i spożywać najbardziej wartościowe artykuły spożywcze z różnych grup </a:t>
            </a:r>
            <a:r>
              <a:rPr lang="pl-PL" sz="1600" dirty="0" smtClean="0"/>
              <a:t>żywności.</a:t>
            </a:r>
          </a:p>
          <a:p>
            <a:endParaRPr lang="pl-PL" sz="1600" dirty="0" smtClean="0"/>
          </a:p>
          <a:p>
            <a:r>
              <a:rPr lang="pl-PL" sz="1600" dirty="0" smtClean="0"/>
              <a:t>Jedz </a:t>
            </a:r>
            <a:r>
              <a:rPr lang="pl-PL" sz="1600" dirty="0" smtClean="0"/>
              <a:t>codziennie różne produkty z każdej grupy uwzględnionej w piramidzie.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861048"/>
            <a:ext cx="2016224" cy="282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2. Bądź codziennie aktywny fizycznie.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872"/>
            <a:ext cx="8219256" cy="4032488"/>
          </a:xfrm>
        </p:spPr>
        <p:txBody>
          <a:bodyPr/>
          <a:lstStyle/>
          <a:p>
            <a:r>
              <a:rPr lang="pl-PL" dirty="0" smtClean="0"/>
              <a:t>Codziennie przez minimum 60 minut spędzaj aktywnie czas, ponieważ ruch </a:t>
            </a:r>
            <a:r>
              <a:rPr lang="pl-PL" dirty="0" smtClean="0"/>
              <a:t>korzystnie wpływa na kondycję fizyczną i sprawność umysłową oraz prawidłową sylwetkę.</a:t>
            </a:r>
            <a:endParaRPr lang="pl-PL" dirty="0"/>
          </a:p>
        </p:txBody>
      </p:sp>
      <p:pic>
        <p:nvPicPr>
          <p:cNvPr id="5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221088"/>
            <a:ext cx="2844800" cy="246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3. Jedz codziennie co najmniej 5 porcji produktów zbożowych.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148840"/>
            <a:ext cx="8229600" cy="2792328"/>
          </a:xfrm>
        </p:spPr>
        <p:txBody>
          <a:bodyPr/>
          <a:lstStyle/>
          <a:p>
            <a:r>
              <a:rPr lang="pl-PL" dirty="0" smtClean="0"/>
              <a:t>Źródłem energii w twojej diecie powinny być głównie </a:t>
            </a:r>
            <a:r>
              <a:rPr lang="pl-PL" dirty="0" smtClean="0"/>
              <a:t>produkty zbożowe z grubego przemiału.</a:t>
            </a:r>
          </a:p>
          <a:p>
            <a:r>
              <a:rPr lang="pl-PL" dirty="0" smtClean="0"/>
              <a:t>Jedz także </a:t>
            </a:r>
            <a:r>
              <a:rPr lang="pl-PL" dirty="0" smtClean="0"/>
              <a:t>ryż pełnoziarnisty niełuskany (brązowy), kaszę gryczaną i jęczmienną oraz razowy makaron.</a:t>
            </a:r>
            <a:endParaRPr lang="pl-PL" dirty="0"/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471988"/>
            <a:ext cx="2880320" cy="2272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859216" cy="922114"/>
          </a:xfrm>
        </p:spPr>
        <p:txBody>
          <a:bodyPr>
            <a:normAutofit/>
          </a:bodyPr>
          <a:lstStyle/>
          <a:p>
            <a:r>
              <a:rPr lang="pl-PL" dirty="0" smtClean="0"/>
              <a:t>4. Pij dużo mleka.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709160"/>
          </a:xfrm>
        </p:spPr>
        <p:txBody>
          <a:bodyPr/>
          <a:lstStyle/>
          <a:p>
            <a:r>
              <a:rPr lang="pl-PL" sz="2400" dirty="0" smtClean="0"/>
              <a:t>Spożywaj codziennie przynajmniej 3–4 porcje mleka lub produktów mlecznych, takich jak jogurty, kefiry, maślanka, </a:t>
            </a:r>
            <a:r>
              <a:rPr lang="pl-PL" sz="2400" dirty="0" smtClean="0"/>
              <a:t>sery.</a:t>
            </a:r>
          </a:p>
          <a:p>
            <a:r>
              <a:rPr lang="pl-PL" sz="2400" dirty="0" smtClean="0"/>
              <a:t>Mleko i przetwory mleczne, najważniejszego źródła wapnia w diecie, który jest niezbędny do budowy zdrowych kości i zębów</a:t>
            </a:r>
            <a:r>
              <a:rPr lang="pl-PL" sz="2400" dirty="0" smtClean="0"/>
              <a:t>.</a:t>
            </a:r>
            <a:r>
              <a:rPr lang="pl-PL" sz="2400" dirty="0" smtClean="0"/>
              <a:t> Mleko zawiera również witaminy (A, D, B</a:t>
            </a:r>
            <a:r>
              <a:rPr lang="pl-PL" sz="2400" baseline="-25000" dirty="0" smtClean="0"/>
              <a:t>2</a:t>
            </a:r>
            <a:r>
              <a:rPr lang="pl-PL" sz="2400" dirty="0" smtClean="0"/>
              <a:t>)i jest źródłem najwyższej jakości białka.</a:t>
            </a:r>
          </a:p>
          <a:p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725144"/>
            <a:ext cx="1656184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725144"/>
            <a:ext cx="1656183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9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400"/>
                            </p:stCondLst>
                            <p:childTnLst>
                              <p:par>
                                <p:cTn id="1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4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5. Jedz mięso, ryby, jaja i rośliny strączkowe.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Jedz codziennie 2 porcje produktów z grupy – mięso, ryby, jaja. Uwzględniaj też nasiona roślin strączkowych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Wybieraj mięso o niskiej zawartości tłuszczu.</a:t>
            </a:r>
          </a:p>
          <a:p>
            <a:r>
              <a:rPr lang="pl-PL" sz="2400" dirty="0" smtClean="0"/>
              <a:t>Ryby morskie (jak makrela, śledź i sardynka), warto spożywać ze względu na zawartość w nich korzystnych dla zdrowia wielonienasyconych kwasów tłuszczowych z grupy n-3 i witaminy D.</a:t>
            </a: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rcRect l="7521" t="7298" r="8133" b="12027"/>
          <a:stretch>
            <a:fillRect/>
          </a:stretch>
        </p:blipFill>
        <p:spPr bwMode="auto">
          <a:xfrm>
            <a:off x="5364088" y="5085184"/>
            <a:ext cx="2043117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AutoShape 2" descr="data:image/jpeg;base64,/9j/4AAQSkZJRgABAQAAAQABAAD/2wCEAAkGBxQTEhUUExQWFhUXGRwbGRgYGBwgIBwfIBocGBwjISAfHyggHR0nHB0cJDEhJiorLi4uHB8zODMsNygtLisBCgoKDg0OGxAQGywkICQsLywsLSwsLCwsLCwsLCwsLCwsLCwsLCwsLCwsLCwsLCwsLCwsLCwsLCwsLCwsLCwsLP/AABEIAHgBkAMBIgACEQEDEQH/xAAcAAACAgMBAQAAAAAAAAAAAAAABQQGAgMHAQj/xAA8EAACAQIEBAQDBwMDBAMBAAABAgMAEQQFEiEGMUFREyJhcTKBkRQjQqGxwdEH4fBSYvEVM3KyFiSCNP/EABkBAAMBAQEAAAAAAAAAAAAAAAABAgMEBf/EACcRAAICAgICAgIBBQAAAAAAAAABAhEhMQNBBBIiMlFhcRNCUnKR/9oADAMBAAIRAxEAPwDuNFFFABRRRQAGuJvnUrJ93AysjWbXYBbc7gEkj1rtlcfdkYlvMC2xsenL61z+ReKNuGryhjhhK7l3K+HYWVSdj15gVB4ggeRLQMPMLE2v6g7c7UtwmYzqHCxu4jJFwPitttWWWZ0Il0S2FxqQ8tuo+RrilKzqjxtO1/wkSYueKNAwVySBrBsPc9f1qHmSAyRylmJuoZFGxF/r151uzKGaaNwiiNSQQ7G/Y7AchWOU+LDEjGxvYNpPX1oiVpWeY/MPBxBspYOAwPQDkfQUp4omxKyJPpUxoL+U726np9Km8QsYpPGuxik2tz0m/L0vXmZ4bETwaAqhetz5rfSumMrRjVZJH/XPtmGliiszmOwHQX2N+1VmXhzGwaJJCrRpa+lunLepHBeXzxK8keg3IspJBNr7g9t+VN5sykl8TDTLYEAMR2Pt0rRty2T6+v1NGExca3Z5WYEEFGtvfoO/tTH+n0IjiKL/AK2JPX59dq0w8KLh7YnDuzFB8Dm4t10nobVWzxSI5mKEkMxIAO4/tRH4sb+WEWTiXxMM+iJNSyvqTQL2PNge3ftXgimmxal4CLJbU42G5O29udMMuw5mcSyFi1vhU7A/ufWm2rRIpUGx539P+abV5Jusdi14MNLJvHGTGbalGk36i4/Q9qgcR8HLPoaBrd0J2/8AL36VE4gw0y4lp8PGWjIXxLciw6+9utbsjzqV2cLGytGQCCD8wPlStaKSaVpkLhbhyBZSmJQGQEghuQNxbat2YZAYsxBhQlClwt9lNyDa/tf61p4ikxE+MC4VNT+GPEN7BTc2v8ql5Xmro7DEm0isdQBvbtb0tSxQNu7DOc8wrRPDLYP0VhurAXHsao2VxwshWXUWb8Q0gAe5vf6Uy/qNmazTRaCCyoQSPUiw/I0iwmVzOuq6j3v/AB6VpHA+NE2LFNh3YKBNCLDUenzHWouLwpKtOGtdt1vc8udLlxrhfDN9N7ke1NcCwlDICoupAvyuabLtJNvo3ZKFR0LlSr8772/imZk8HdJAwaQ+TkNPoaT4LI7xeJ4q61OrQeR9KaYEnEgkRIWFri1jte9vfb6GsnV4OLkl7Ss1/Z0MsgYCIbDTq5NbmPS9q1f9QvhjFdgSQHI5XH+GvMa+HaZbIVF7tY/Ub9qkzs0M2qD/ALbfESNlJ6drGjq0Sm1kn4KRkhlWSUOmy6h2/jer9/S/LYooBo31+ZmPM9vkBXNYMpQmWIAtfqrWB69fWrd/T/HtAixScxfSb8wDy9xW3jyi5ZJl7ONF8zTFCFZnkk0JGCwPM2Av/aoMGHaNFMUCxxDzErbVf/cOZ5862ZyBKyPGyiXSwAbl0INu4PX1rPKszkSySrpcAal5+lx3U966eyehhhczRhZhcGtWMy+J42Gp1BHNTYj2O9a82wKSRs8FklAuP9LHsR69xSzh2TxoiJ2IYMQQp2FtrUN9MPXFor5yjEYRlSA+MjPsSbWuPx+3cfSrPmUk2Fi8UjWvUJ0+ttvWtOX4KVcVKHIMS6fDbqb3JuO42F/U06zjFKsdm+E+X60oqlaKc7eTdgNToDqs1vlSXiHg+LFuj4pnvGCFVDYC5Fz3J2Hp6VAyLMXiYqysYgdpLG3sT0NWvGr48LIrlGI8rDoelViSIzF4OJ8bZFDhMRHHFKziRSwDWuljbcjmD09jW3HKkmCYajdLMrkW0mwuAOw3HrVwzHgmF8K8zF2xKIWDluZUXItyt0rmjrPNCERdIc/3rj5ItS0ejwz9o5eizZNlcBUE4iXlYgkWI+QFeZ5IYHEmtZImsqgC2jbYeo2O9KsFwXirCzrq6W1D861YnIsRK4hnJjVTq23LHcC3T/minVUXau7LRh82UkFQPNtp6V3CuGS8PQ4aPWh1SAeUF77/AKXrudWr0zn5mnTR7RRRVGAUUUUAFFFFABRRRQAVxiWQGYJzOm57Hfb8q7PXJMRl0ziNo2QH8V72O361zeQro34WldmtsS0TWYDS17MvSo2JwMWIRmMamQ7A9Se/amOHwbeIFk06edu9qay4RdtgCORAArl/pvLN/wCqlQiixrS68Mo8NgoBuPhvt+fSlMEc2HfwXBs4azfhIWxv3uLin2pyVkIADAbW362vW/M8Isuhnv8Ad3sQT1tfbkeVTGmU5tFQzpnQJYqY2bfVtuNwLfob9Kl5ZnWpgB/+qj8SZU02HJVS8YcMeh0gHp9KhYlY5I4fAkVCNgvPbt62rqhFIhv22WHMGjw2GeSIbKNVib+4/O9J8eulvHjPnOzA3sw57djT6DLYJcO0TKtj1ff+9Ksvy8tJKhktELKALE8t9zy/WrafREWlsR//ADxlPhpsSbG/IfnvVojhhxWkyRKxG6sB+43ppk2XQBWRVUodhYdKwyzhqKCTRd2RrlQW5b72tvVU0S5IrmLaSPExwxeYSXsGYgra17m243qbxRkmLaLxFxKqqAnSikWNu5Jvt7Upz6D7JjS2tmvyZjcgdB7A07h4rDrJHYHUp36C4tU2tMtqVJo28I8QR+AtzYqo3vz96X4HFBMVNckLqvY9Li5/WmPCmDwcUKpoF7A6yAST3vb9KZx4DDpO0gRXaSxLNYnYWtSy6FaTeCuS8TQx4h2Vxvbb5VW+POIVmMbxoyk3DScgw6L6/wCCpPE2Bw8WNkUAeHINWkD4TuDyv1BPzqu5xjvvvvBrUKAo7La3T1q0i/VUmRdTzAaV1MtzfqRWnDYl2vzFvlWWW5gEFwbEXBrS0EgBYWsWsR1Hbans0cqppjg5rGlgF+JQpJPZgxttyPKtNonaWTToF9mB5eijqa1xYKNXjEiNc7ksdiP9otRxDhkV18C6o21j0PfbuKbeKZEoWmzdhljDhYyzEG4Ycz7AnamMcjNMyjE2uwOll8xNrfUUl8Iwx7obu40PboAbget7fSrFhMPI+DclgCbEf6hbkR/nWs5Ujl5IJK+yPiMvSR5GdrOp2tya23596kxACWWHV4SMo8rebcjlz3WsMCAWWMRBZwQTqJAIPc8j71ofELpmLx2fcbi+kg3FiPS1ZrJkQMvidFZz5EQjUpPm7XF+lS8XFF9ohZi/gaxqQk6htub89J7+9SYsck0S+IhkcgAPYjSegB6b1k/jK33jIJIUuovfWDvselrcrdaqLd3Q/bB2GHIsNIglwyKkukWYXsw7Hnt+lIMbmP2t1wuiSOeNjuykaNtxqGxB25GlXBfE4hAMsqlJG22toJ5D1B796t+djENPHJFFqQKQ9zYntba9/lXYpRkrJi3YyyXJhGn3kjSt3aw+gH71BzvD4dGQRnwpHcfCB5hzNxy5C16hQ5riJ3aJR4Ok2LHzN326VOx/CsYjLF38RfMJGa5uN9+lvTbnVtrpCSp5ZPxGFAieSIMXA1aQblrDkLnnSPLs9ixOHIIWRZgBb0P8U9yHGh1DqbqwBB9DvVezXJsPhpkkhQITIWexPW+9r2503jK0KOcPZbsHEqRBQBpUWt0sByqkvgsaUZcINJ/C0jWCj0G5NqsOLzdUi5jU2wF/rXuCndjdBqPb+9Eqb2EU0itZxj8XhcK33W/wu2sFVvtcdTv6VV8Q6ywOykrJEAULW3OnzctiCeXWrvmOAgxMPg4h5CCbsEOkEj87X9a5txpgFwjxrDK0iNzVviFu5GxHLpXPzRe+jr4JR12NOGsQ9tU7E2Hw35ntUfiGHEyHxoVvGB8N9wQb7enL6UowuNeVSsK3axsDt/hpjw3Bi5YWKMoIv5GJue/oDUe1qmdUklpleix07EyMrkAG1gSF5dq+qq4BlearGD0tzVu47jlfau/1UDm57we0UUVZzhRRRQAUUUUAFFFFABXHcM+IhdFcoVYEC1yLix9xtXYq4xm800giliXyKbuo3NiPiPYDtXL5PVHR4+W10e57DigDOhD6OaLtYdT1rWc8xSgNJGuk9Qbn6VsgzF5EKqCA621EG2+1/WnWAyyNIFQkuoX4jzNq5YpyTaOmUlHEkVmHPnmP3ERdUPnuSLdtrXP5U1xOaLNDJHFIvisDcgEBSflWGHSILphCwyKSRbbzdQ1+YNt6XZZC2JnmddMaqQNQ81zbe1ugPW9VFZpC5KrVGzIs7doiiIzFWINh26dvSkGX5cixzBkMbszNY/Eu919un1p/g87SE+DORG6ehsR0I361W+JMxWedThWLyEhCv+oWJuT0t39TXWqox70S8pzeTESeFGApCkszclttyHPfpTfGZI0GHZxLrO58y8z8jUbhThp4ZS0pW7ixVbmw/m/X0qx8TZZ9wwiIUnYlje3qO/tTUcClP5FO4b4mRUQMdJ6r27+9T8fxBI+NiRFZAikksLXBsSe9th+dSMg4OjjOpn1yW2JAAHsOZ96M5D4tkjT7rExHzatxpN+3O5G3tSadZKtXgcu0E1xJGpuLXI/fpVKl4VxmGjOko8ZJAYmxAtzIt2qXm5mwUkKzadD3PiKdjpsbWI57irHnWfFcMfunYMLbqeo5UlT+wsr6kjg/CIuERXCk23IH70nxggGNSNndj4e/mt+LY7f5vTHgfLGbCIJXIcqNh0H82phnuDEkf2RjpkIvHKRtqHI+h7iqccEe1SZzvjeTBSIqQp4cysb6V6ddV+53vvyqqYrDeGo0PrLCxXt/Nb87yrFQYjwZl+8NiCDcNfa4NLHMsUvmUhl6VVP8G0ZKtmeFe1lEXmDA37em9Ts5zAyyKY0CkDTYdq2YzFBJFYG7rza/Nu/7D2qHgZ2llJVSWY9qLekWkqyz3GmdmSOUFdO4vz5dKYF4FhbWCWt5Te1v5NY6FxMoXzAr5Bq2N7m5IPI36dNq1/ZI4ZHjxHnsNrH6VLWTSOEaBmDaIwoLXa5J5DawHzuSflTZcKIQPHkOlwdBQ7Kex7+1LcudyrqIS6nkew5CpxRYlEeJZZVdboVJupGx+e9KSOHyFn2fZvxKeZftEhU6CUaM8797joelT8oeRdCzuEDi4ZSDcjne/v8AnUJ8BCojeQeIrDTdSSVNr3t06b17ksD+E0pTxlFx0NxboL36VneDneSRhcNbDaZlKRav+4rWPp5dxvSdsREFmI1SMrKUlt0B5G224P5U0Mc8KRsuqRCvnBUeUX6WO45Vsw6rqkuWgWVNuRDH8R3/AE6UKVZYEaHONOKw87o5Ed2Nl6WsD623513TLsa88Suo0hhdddxz5G3P9K4nh9Mbx+LMzB0IFgFtv/erTgP6nQohEgdWUbgAEH/xrp4OSOUJwb0WzGZbJhQZtXi2DNJsAb/FcC9ulrXpdBxDDjoSWf7th8Ib/wBv4ptlmZDEAM1jERyv8QPfpamcWBw0waMRRqOR0qv8VvVi9q2Isgw8uHw2pVLxopKhbatI3tanWCePFQ6ZVBWQb29ex/eo2Qy+A5w5N/CsPUqfhP5W9xU+VFicadlbcDt3/wA9aazjoUrv9ldW2E+4mVGVuRYbOPS/I+lWPI4oUv4K6L81B2+XajNMvXFwvG6gjcC/X+1L+H9GGRYFAXwwFI9bde/vUxjTobdogJkGHixU8z6mMj6grMdKXAvZeW5ubnvVT444aSaZcVhjHGltL3v5zfpbsK6JneT4fFQyrIttSm7KSG2G1rVR8XEcTGI0OgILoF5Cw2uOu1TyYVUa8Vt3ZoyvJ18FhFJpa1gWX3326Xqu8P46TCzGGQ+YMdQ6chZgfXf6VjlmNxOt4xH5o20nfa/p3pZjcQXxhaXZwoFu3v61hJqsHaln+RsIsNNjJmcala1xfa9hq5da+jK+ac4xkIH2iNQjgaZFXYHbZvrt8xX0sKfG7MvIjVHtFFFaHMFFFFABRRRQAUUUUAFclzKCZgWRl07Fltuf23rrVc0yEs8SNKCrFRcW3BtvsfWseaHuqNeOfpkreK4mXS0DWEhFgp5jbY/3rbl4li0fa3LavgC2Ic+h5fWmWcYOGRZPERQ4vZrbi3Ig/tXmWYdjAqsV1AXt0v6etee8YO5NVdFdwWr7bIz33a4H4R39zyqxY/BmMNJCSzORdRYbkgXFrfOl+bZdJMwKeVh35flSfF4rEoWTzExlSwtsRzFmoV2PEldkzi7hXxv/ALDvuoVdKjpfc3PPn6VCjwccMiCCMXsQT1qcmPkxkEiJtYG1+h/nlSvLsPiItXjQm4sS67gC3P6120qtHPbWGM8BjicRImJYRFrFCSNLWvcX5A73+tQ+KuLIQIoVbxLNdihvyvbcc/7VAzzMoZIfDdgxJ29KbYThlcThwkXhhh+IDa/r1pxbeiWkss9y/Pr2EEd3Nrk/vTTLctxRxEkrujmwAUXvtf0t1pBi8skys/e2YyGyMl7XAvpItcHmad5RxRCsYJbT1IuAQetV/sKr+pBxvFLSYxVki0tEGFiN7m1z6bdu9PMwzj7h2FrFSLnexHK/oazjnwmMVjIq9NL3sw26darx4Lmm1quJGgG6ah8QH+q3L5fSlb6yFRrOCPkPFjIv3iMpHLym1v2piOMpJGLtE6xDbXpuCR3I5GoeYZs8WhRGJGC9Nwy3tue1MuFeKY0hRCANIA9rc6Iu8WVJLaRRuOOKBip0ZbWjWwYdTe9LcTiUbEkXJUAAk9dhq/Ot3GxjlxbyxhVjJAI9bbm3r+1Lky37syciNh72vV3RUIt6JfEOUrFIpiYMjbitEM7RuNY3/D2I/eoyysQjN8IuOfzqVmmYHEBFNj4YsCP83ovJp6qrHWb4gYp42TRG/wAJZjYctrn3FhfvSXOsPoEbFTruwZr3Btyt7VBwwdrsDfT0plgs5K7lVI6B1uAedwOV6G7yxLVIk5LmbKbKFJP4WF7/AC51liMdKgaR0BSZvQ2vudulH2tsRNHfynvbSNPXp7cqnR8OoXlglkZLbx33tcXHuOlZtpHP5HI3L1ZNmzBhEuIRlRQArKRvYnY3/wA51jPfw9eD3sAHW+9z29ah4GYQOn3TMourBgSjNewttU6HARCUJofDkAllUkXH4T78+VZtI5dC7J5cRAxYxylVB0HsB8X5Vs/61E3hKyKbEkAjY325VNyaQy6oXkKIuwI5svK++w9605RhEfxoGjVliLASbBx2I9eX1pqpbwOzz/pl7qFBkiBuHe4KNuLevKomU4LWnhSRrGAAS52JXqVJ9KnYDBvLBHF4fhyN5hK34gOYNqyjy+bEzQJKQFVzGyi97db9htb504JN0hp42dR4PeGIeHAirH0A3v6709gy5YZHZL6ZG1W7GwBA9Ovzqq5Lgfs0rxAWUWI9iLftT3iHNmhijZFMjGRQFBFyCDfnYbc69HFWZVbwac4yRpsbDKsnhkRMG2vq8wsLXG25+lZ5jlbmaEGXZdRZQNmG3zG9q1LicR9qR2iKw+GV1XB8xYEXsdtqY56D42HYMFB1qxPY6SLeur9aikFsYviAiXJsP8tSSXhpJZTMZXWRuei1rdBuDemeOwsfgyGQ+UKTqP4bC9/fakmFixxw4fTC8lrmMMyn2uQRem67Ev0b+IUmw2Gklw48VlUnSdtrc/W3O1cky3PkVbuQCFAYHrar3ieM3UeG8Dxu4KkPbbbf3qBl+JghS2gegH7nrWPJUsWdnAnFaK/keaiWRpQLB3uCOY6A+9SpOEo8biHlEjLsBZbcxzJJ51UOIprSytAdCc7Lyv1tVv4NzkRRLvsRa/51lFLT0dMk+tlQOLaDENDJZjDcKLc7nVf/ADlX1OK+ecNpkxEs6gWY7N6DYW9P5r6GFXAw5+j2iiirOcKKKKACiiigAooooAK5hJ8N1lH0/g710+uPwy4eSIaAQ5XZdVt9PX+ay5Va2acayeY1IplYNKQRYHTbzG/XY+1SMSiR6ArEXI+LcHtVElLQBY0Vk1bgNf3JBq4w4bxotGI1XA2IBW3bfvXnYO9xpXeBzPjbL5iLEW/4pF9qjbzLdiQN787flUpJFhw2vFsDa123sTy5evOk2T5tGo/7JWO91LKRa/Ln6Vr6+7Mo/G6F2B4kVjYkI+ohh86vS41ABdhcqB+d6Q4fLosRDqI2k3+tVnOicG8cc7F47Erp25bWPcb11ZijPEmPMuw+GEssjIpu50+g9PW9/rUjKOJPvnivZr3U3tcfyKrs+V4iSzx2hje3xbkeoX26Xq3YPhHBPHuLsBbWTve3M/PoKIKV2hS9ayQ+Kc5jYrG8oLatW4Fh0A99z9K05bFh1YWGssfhtcmlWD/p1G5Ms8oRLkFVHra979e1qb8McJy4ZjIskbXBUbEbX79DyonFvIRkoqkxdmHDGLjWSVQBHclY1NyBzANudM8v4uU6REQWtt/FTcXxQ6a42YRuNgNNzq6Uxy7KsNcsyKsjbs42JPWpWPqU5f5oUZpjvBl0zL55BdAtzqHW1huQTuPWq5g+DvteJLSIYYh+EEAsfXsLfP2roGWYJzNKdd1XaO/xAEAkX96p2MzOTL5ykzadXmVr3uCTT1kSzgqnF+TfZWMWtnTTqhJ7XsQfb0pPhpTINIIRT1PT5Dc094nzSPGyxgHyJqNwP9Vr/oKU5llskDqkZMiModT7kj67VSybRTilZumwr4UJrANz5WF7HrYgi9/lUTM4ZDIJHUKJN7Wtf19qi4vFyMVUhjpOwNSU8bE202tHtdmAsP1q9itLDG/EUCLApS2sKCSPXpSvC5rqiMZXUCO1yOvOt32WeECSRNUYI3G6n0NQoMwCSsyLYE3A7elEvyNPOR9HmGrDaGIDRreNuxvex+VxW/P8ArxxyLivvSALWsLbnbrWgYFsTfEugZORRbC5tesOHMYuloTFrViQvv3ueRrKUapmXkrsaYKEFXgnnKMhG6gbWAKkg1CaJcRMVlxGpUXSrIO+/Inf2rXEseFxFvNK2m7alBKkbHkOVZ4DMUfDsRCLI2onYHTfpbc7dKn1rKOMY5UzTExFNQibVq1aTbqAex52P1rXDgYY9UkoKJJdV0ne/wDuH+o3/KscKYVxBdi8cMgGjcqLjnpJ+Vga2wyiCXwlY4iJwwRSPNYW+Le19+dS7BYZqyX7SsyxLokOkaSG715FmQTFDEByI1e7g872sT8q0yZWECtA8jyWOpCCTdeQ25dq1ZwftEInYqlrKygG/OwPuKaaTtDVMvvEPGsTT4YQMGLAhm/Dbaw971YMbD4sHiKNUsZJU9DfmvoDauUjIFnQeFPdFsWLi2k8trc/yrrnAmLCw+Ez+JbYsV06vW1zb6128c/e0TLCVELhTO2zCKWNFkhABRmcDZuRC2O5HP6VNz3KZFEagPOVuG7lTbpyBBF6mZbgxBNKqnZn8QegYAfqprZmedrBikSTyrIl0Y8rg2IPbmLfOrq1km3eDVlOYHSYMQL7WJYfGOW46N3r1McIJDFe7LY262PI/wCdqevHHLpLAFl3U9RVe4k4bXEYqCUsV0IwOnYncWF+gpVJBcXs3Z7lUGPQBiUkX4JF5qf3HcVScdwI8iIrTsl2s5QDlY8r8t6u+a5YYxG8bsFBsyne49DzG9L86zEhokVWI3ZmCkhQNhc8hcn8jQ4xeWiozklUWcrzngx4cQMP4haK19ajc9LEcgfXlTI/06EeFcnENfTew+G9bM4zkDEyeIwBPw37ClmYZ7NIBGNo3Ni/Lb0vzrmk1bO+KlSbZBwvEEceH1ICSByt1t17V9PVwDBYLCtGUYNbk1rcuVr9Peu/0uJ3ZHkrR7RRRWxyhRRRQAUUUUAFFFFABXJsBw4UUP5fEC+U72Xr/hrrNci4Xz9pQImUBxdTc9tjt8q5fJrFm/D7U6GOFlU+Vjv+JTyP5VqyWY4gSqpKhDpN+YPt3tUA5ZMkkkqAFQSdBJ1Hv6ewvW+J8Rh5TJFD4olALqCARYc7nmQPr8q41XZ01jBAzyU4KLROPFjcFbgWvbfcdD/ep+Dx8b4ca7MjL5gex53rcnEcUxs6+GykrpaxYcr+gvVQ4oypnmAwaHwiA0gXcAhug5bje381vxtRlSIabXyVMncKZPi4FaJZIiu5VW1XVSdtwDzqvcT4KVZNeJsXXcBTcWBufrVywmcvIzJEpZ1+K3Nfflv6UhzdWYlZAdRv5TztbmbbVvN4JhsuWVeDOgJClWFxf13+VKuKchnjUHBWs50kO3wE/iHcfpaqrhM+KL4aK2pR8PVfn2rquQSK8SagL2F797b1pBKTM53DKKlFw80WDLLKZJI7MF2AY8iN9/maaJJNov4ZbsRba/Q7/wCWpJxLm6Q4nwkdjZ7yXGy3Fx+tTZOK4YYTdwW5gDmT2AqbrAU2rIWaf0+fEytPHOiOwF0ZSRcC3xA7belK48xxekqIS0iGzAG24NvpemuRcQyTRnwI217bm4Ud9zz9hepOWYmVJZTMNLl76bg2B36c/wC9JpMtSksMOEMzZEPj+SQMdatsQf4tXmZRYTHI7khpApC9bjflTrEzwuwkkS7R3HI8vl0pZgMrwuIlM5j8sgFgCQtrbGwtuf4oX4RLd5ZxqWAxN5Lt5V9zcA/vTDD4ieFRI6nSQVDHce2+wqwf1FyvDYXER+C2nVs0d72sPKR2HS3tVdxWNLxsoUlOvYDrT0zp42nG0yG2NEku221SGxsZmcqNN7WHyF/zqRi4kGH28Jm7Jdm+o2WlOGwA0CQMHsfMnUDv6iq9RPkyOpszZkKoSVOxJ5D+TW/OIGkgjuUAG115j3FLM0xrBIkKlAhuFtbnzPrWSyiQBAwBa1ieQ360smiad2WGPKJsPAJo5UlS13QbMvyuQ3y39KSY7FTMqEIVUPdDb4ie3rWeMeaA+G+lgfLqXcGnSpIkMKJKrjUCdV/LtUyvpaMedNxVZPMNiyuKHgowkZfvAQBvy5HlcHlWGX5TAs88bs+34TaykgkjbmLkW9K2Y4n7YxxUhjYKLFCLHbnv02qI2AjYnEuxEbCx3IN+Wodxy29azTdUcODfJjJTFDA66GDBlDjnsRcW96YzyfeSxSCNsQwBRuXTaxPLtS/DwNIo+0hlkW4hYciSPmCDYXFYRZZK+IdpZDG8YstwNxa4/wCb1OHsnBNw8rCdkEvhzaAGVhybe3wkdLVpwzxssPgDXKW1MjMCrdSbHYb1IlWR4ZI8QgVls2vna+wsevPepEOAZ0XCxFXYKCsgABXflz9PahN3SHSWbFHD8TnEWKOsZlsVC7A77bdL111eFXJV45PCO2ry3uO1rj9ar/CXBeMgdHfEQkAklBq/9rcwavGOnlj0AIWDMFLDkt+9d/FGo5wzNt3gr3EifYXGLaR5ItPhyLYXX8QYW58iCPWpkSR5iiuSyIt9N1Fze25vyG3Kn2PyiKeMpJcqRyvVfzCFMuXXrPgM1jq5oT69VNvlV/p6HF3rYYXBzYYsrODGAdDHkO3XYel6RcMZlj5P/tYhAySouiOK90tc9e9+/QVc8HmSOnNWRh7gio/DGMjZSITeNWZV9gbfSnTvY3LGUYxH7bCQzPEb+W1rgjbcG4+VMMOBCujoNt+v/NR8WPDm22Db/saqfFWbSDMsNEGtGY9ZA6m5G/pSbSViUfZ4/k59Nl8mFmk+1qPEvcAm4Cn4bHqP4rJMD9vkDM7Kqmy6edyenQCrl/VjARyPhZXFyEkW3fdCL+2/1qjZZmYiRUsQwNgLc7Vyz+Mmj0eL5wTJedZQYEVoJBIHsCrMCBcMQbgCxFtxvzr6Nr5p4txhQQkkgHUSq9PLsf8AO9fS1HHWWjPyLwme0UUVqcwUUUUAFFFFABRRRQAVyUZKELTwD743J/3X3I9DXWq45C+JV1iYEE/iB7DnXJ5Taqjo8dbHYxU8kepYwQwG17GtOTYwlXMgMb6rKrc9qz4fkGGZklcjUQU8S1+W4B677/OtmaZemKmSVJLaFKkrY6rkdfT96wcV6+12zS/k41S/J5jMrjKsZFVi99RsLn96rnC+OSOJQtyRsQed/X1702jwExmBaVTGl/KLi56E+g7d6icYZNFNpNzE5I1MnNhfceu1acX5E31sgZJxhGuLnBAA1KefxG2k278qkcTYomQTpBJoCnU1vUW259+lQcNwWmFIxUbO+gHXGwFwCOakW3H5inEfFGHMZ+9Wx7Hn+9dLfxpmdK7iVTK868XxD4WkSkeG1viIFj/b51aciXGQQgPF4g7owvbpcG3TqKrEWdQpEFS33bkAcja+1vWxq0TcXgLH4ILFwBYiwB7n0pRddlSTa0VniF1GKDtFZJmVdjff4fN1vV/gyyB4WR44tJFrKAD6b22qK3D8M0JVra+errq53+tIOHI5ZcVNDiWAWIgeXYPcX3Pa3aqarolO1vRs4b40iIZWAOnUo+RIBrcgjxuLVw7BUiCyaSLatRIBPcL+or3MOCMNFMpRbKxJK89x+3pTSHhGKNTLhPJKTcj8DbdR09xSqWugbjtD/DZdHh1uoJDEarm9ctzrP2wk8sESF/C2DDeyncau1u/pVibH4p1uGAYOA8fmYhb2JAHM36cquGAkSOMkIV1bny2JPc/3pUpfoVuGXk+dMZjPtDmSc3Zth6UzyzNfBVhYHULfKtHG+X6cbOAVCltQA6Ai/wAt70synC65NEhIAtv7/tVa0bweNbMsBmHhmQJsrXBHod6Y5XjVTzgC551o4mylIirRsSp5mxt8j71pWWHSERBrY8+ood6Lhhsl5pjvtQJYsSo8rdj/ABWEGSRmDxEkJmB+HoRammW4wwqyoBvsTYUslw0kOlvwSEkdKm7NHBXckRUxbyoFRSzKbm3YUxwOLV9MbH4jzHTr8jtUrKsXDAZCAUdomXY3uxtv6VDxeXnQspZVjZ9yp81+9J1Rly8koJpljzXAQtKImkBXQGDEXI9PatXDU0amRG1udxGnpboLb3qL/wDG1eNmjlLFz5NQsbc+9e4XKZ9EUySIGN1Ub8+e9YvVWedaMHxCDDJfEuJAwOghbD8NrAA3H7VvxkELGJy0jBtKsV59StvpuPavcdgAHaSVV8SE+ePbQ45nfnfkRUufOUxEKCGKOMiRSthbUTtb123+VX6qv2FmmXCqI3vPJ4g2MLqPMO1tipItWps2OHxKyCMR6Fs8fwlh0PvbrUzHGQrMugMxKv4ii4X1332HOk3EEQYOylZiFB1NYFfQAbEVPG/kPB1nJOIjNAJxDMkZ5FgvLvYE7VMzHiuNIHs2pmUhQAb3I2/ms+AcwSTCxW5FACO23Ko2dcMxRF5SSVdha/JLkbD0r0pN1giLjeUZ8H4jHywqZljO2z7rf1I3/ambxxTaosUqSFG+Hew2uNj1sad4VxpFtrVXck4aTxJcRKS0srEkhiBa9lHS9h3pZWxWnnQzwmXYWIERwxqDzsopNlpSLESxQRkR3DjSDpBPxDbYb7/Oso+HC2IfxXYwqRoXV8Vxc6rdByt1tVnZ1jXoqj5AULGUDxjYhzHCTzPHLFo0BSCGJDXve/Ii3obVsynTIPvY1LqSpuASLEgi/OmeExyy+ZTdTyPel0LqJZLHcN5h2JA/WmlkLdUUX+oGCxU2ISOCPVHACSSRc6rfkAKpLZbLObYeMGRD5wdjsDt771euJM1JxkoUkBdKn6An8jVfzTNhBiVkUCzrdum62Fx32I+lcnIk5Wz0+G48dIX5ThjKrtiVs4upU/hHb+9fRtfPHH2iYRSI1i2oMB+JdNxf2O3zNfQ9VGujHnuk2e0UUVZzhRRRQAUUUUAFFFFABXOZp18VSW303t7bH9aKK5/I0jbh2asZDFiZQG0OkY1Mrd99JP5/St2CRWuEXwkG1lFtXr6CiiuP+42f1IWIzWCFyAQo2v2vyO/0+tYZ9l/jw6w5Ro/OnZjbk3cEUUURm2y5caik0V5MzxwwzyHCsigXJcgGx223uefUCsP6XADxrJ59dzboCBbc9OdeUV1vBluLYf1IwQjeOfReQHygfj6WNvemOY8NYg4UNGFLdVBsR7HkSD7UUVcPldkezilRWsl4hxMkvgSAoBctJbzADZtuV6teZ5K2GQ4rDO0pNmdZTe4HYgXFu1FFFDbyivZ1xHjDLBM4UKLgRryIPPnvfYVccizgyG0QNyOTch2v6UUVCm7o1nBelijLjiYn8WYGMkXfSpKk36sR19BV2kzaGVLPYX2t37UUVcZdGLjaspH9RMuhMKCGNPE18lUavUgje1cxzXAsZVjRSsnIg870UVVUbca+JZOHc3i+znD4hNQ3091PJgfQ8/ekOceGqAIoDI2zdSD0NFFNvBpGKybJhKIUnZFKaipA36bg9j6VpxWZNMqwkkgfD6ddqKKTVApO6ZNxWWQRIGILl47+YkaT0I71nk2dFcKU8LxFAsxKXsO96KKhsx8lKkScHgjoEuHlOrkIuYYHmB2NScZOkiwfZwYyraXFjpHlNtuf6UUVnJYs46DHYKeCSWZpI5NIFxfmLWvY7fKvMshiX/8Amj8bysJEkIsD007bE77UUVKyrEzdDOqlY0cprQhjIpPKwFuXzFa8ZFqEbSRgJpKKVN7m42NvTcfOiiiC+QMi8H8Uvl8xjkDGFjy6qe47+3pXbIczw+Ow7xrIsiuLEqb2679jRRXfxO40x8n5MMI2g+AZdTWv6hRt+4FOTiljQsxCqouSeQAryitl9TN7KblnE2I8SZ5ovui90YHdFsBZxb0vcd6fTZQuJeOV5GugNo7+Q37jv2NFFZRdxya8iUdCnhrEN408K+RYpNFn2sdIbbuLHatWEwKx5niizamk0Sj1UqEt6gFT9aKKcehy2/4IX9TsklOnF4axuAkynt+Fh7cj8qruD4VhYh8Q3iuBt/pHsP3NFFRNJTNeGTlCmLuPMPh08KWNdDXKEX5rpJ/IgfWvomiioW2VzaR7RRRVHOFFFF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2" name="AutoShape 4" descr="data:image/jpeg;base64,/9j/4AAQSkZJRgABAQAAAQABAAD/2wCEAAkGBxQTEhUUExQWFhUXGRwbGRgYGBwgIBwfIBocGBwjISAfHyggHR0nHB0cJDEhJiorLi4uHB8zODMsNygtLisBCgoKDg0OGxAQGywkICQsLywsLSwsLCwsLCwsLCwsLCwsLCwsLCwsLCwsLCwsLCwsLCwsLCwsLCwsLCwsLCwsLP/AABEIAHgBkAMBIgACEQEDEQH/xAAcAAACAgMBAQAAAAAAAAAAAAAABQQGAgMHAQj/xAA8EAACAQIEBAQDBwMDBAMBAAABAgMAEQQFEiEGMUFREyJhcTKBkRQjQqGxwdEH4fBSYvEVM3KyFiSCNP/EABkBAAMBAQEAAAAAAAAAAAAAAAABAgMEBf/EACcRAAICAgICAgIBBQAAAAAAAAABAhEhMQNBBBIiMlFhcRNCUnKR/9oADAMBAAIRAxEAPwDuNFFFABRRRQAGuJvnUrJ93AysjWbXYBbc7gEkj1rtlcfdkYlvMC2xsenL61z+ReKNuGryhjhhK7l3K+HYWVSdj15gVB4ggeRLQMPMLE2v6g7c7UtwmYzqHCxu4jJFwPitttWWWZ0Il0S2FxqQ8tuo+RrilKzqjxtO1/wkSYueKNAwVySBrBsPc9f1qHmSAyRylmJuoZFGxF/r151uzKGaaNwiiNSQQ7G/Y7AchWOU+LDEjGxvYNpPX1oiVpWeY/MPBxBspYOAwPQDkfQUp4omxKyJPpUxoL+U726np9Km8QsYpPGuxik2tz0m/L0vXmZ4bETwaAqhetz5rfSumMrRjVZJH/XPtmGliiszmOwHQX2N+1VmXhzGwaJJCrRpa+lunLepHBeXzxK8keg3IspJBNr7g9t+VN5sykl8TDTLYEAMR2Pt0rRty2T6+v1NGExca3Z5WYEEFGtvfoO/tTH+n0IjiKL/AK2JPX59dq0w8KLh7YnDuzFB8Dm4t10nobVWzxSI5mKEkMxIAO4/tRH4sb+WEWTiXxMM+iJNSyvqTQL2PNge3ftXgimmxal4CLJbU42G5O29udMMuw5mcSyFi1vhU7A/ufWm2rRIpUGx539P+abV5Jusdi14MNLJvHGTGbalGk36i4/Q9qgcR8HLPoaBrd0J2/8AL36VE4gw0y4lp8PGWjIXxLciw6+9utbsjzqV2cLGytGQCCD8wPlStaKSaVpkLhbhyBZSmJQGQEghuQNxbat2YZAYsxBhQlClwt9lNyDa/tf61p4ikxE+MC4VNT+GPEN7BTc2v8ql5Xmro7DEm0isdQBvbtb0tSxQNu7DOc8wrRPDLYP0VhurAXHsao2VxwshWXUWb8Q0gAe5vf6Uy/qNmazTRaCCyoQSPUiw/I0iwmVzOuq6j3v/AB6VpHA+NE2LFNh3YKBNCLDUenzHWouLwpKtOGtdt1vc8udLlxrhfDN9N7ke1NcCwlDICoupAvyuabLtJNvo3ZKFR0LlSr8772/imZk8HdJAwaQ+TkNPoaT4LI7xeJ4q61OrQeR9KaYEnEgkRIWFri1jte9vfb6GsnV4OLkl7Ss1/Z0MsgYCIbDTq5NbmPS9q1f9QvhjFdgSQHI5XH+GvMa+HaZbIVF7tY/Ub9qkzs0M2qD/ALbfESNlJ6drGjq0Sm1kn4KRkhlWSUOmy6h2/jer9/S/LYooBo31+ZmPM9vkBXNYMpQmWIAtfqrWB69fWrd/T/HtAixScxfSb8wDy9xW3jyi5ZJl7ONF8zTFCFZnkk0JGCwPM2Av/aoMGHaNFMUCxxDzErbVf/cOZ5862ZyBKyPGyiXSwAbl0INu4PX1rPKszkSySrpcAal5+lx3U966eyehhhczRhZhcGtWMy+J42Gp1BHNTYj2O9a82wKSRs8FklAuP9LHsR69xSzh2TxoiJ2IYMQQp2FtrUN9MPXFor5yjEYRlSA+MjPsSbWuPx+3cfSrPmUk2Fi8UjWvUJ0+ttvWtOX4KVcVKHIMS6fDbqb3JuO42F/U06zjFKsdm+E+X60oqlaKc7eTdgNToDqs1vlSXiHg+LFuj4pnvGCFVDYC5Fz3J2Hp6VAyLMXiYqysYgdpLG3sT0NWvGr48LIrlGI8rDoelViSIzF4OJ8bZFDhMRHHFKziRSwDWuljbcjmD09jW3HKkmCYajdLMrkW0mwuAOw3HrVwzHgmF8K8zF2xKIWDluZUXItyt0rmjrPNCERdIc/3rj5ItS0ejwz9o5eizZNlcBUE4iXlYgkWI+QFeZ5IYHEmtZImsqgC2jbYeo2O9KsFwXirCzrq6W1D861YnIsRK4hnJjVTq23LHcC3T/minVUXau7LRh82UkFQPNtp6V3CuGS8PQ4aPWh1SAeUF77/AKXrudWr0zn5mnTR7RRRVGAUUUUAFFFFABRRRQAVxiWQGYJzOm57Hfb8q7PXJMRl0ziNo2QH8V72O361zeQro34WldmtsS0TWYDS17MvSo2JwMWIRmMamQ7A9Se/amOHwbeIFk06edu9qay4RdtgCORAArl/pvLN/wCqlQiixrS68Mo8NgoBuPhvt+fSlMEc2HfwXBs4azfhIWxv3uLin2pyVkIADAbW362vW/M8Isuhnv8Ad3sQT1tfbkeVTGmU5tFQzpnQJYqY2bfVtuNwLfob9Kl5ZnWpgB/+qj8SZU02HJVS8YcMeh0gHp9KhYlY5I4fAkVCNgvPbt62rqhFIhv22WHMGjw2GeSIbKNVib+4/O9J8eulvHjPnOzA3sw57djT6DLYJcO0TKtj1ff+9Ksvy8tJKhktELKALE8t9zy/WrafREWlsR//ADxlPhpsSbG/IfnvVojhhxWkyRKxG6sB+43ppk2XQBWRVUodhYdKwyzhqKCTRd2RrlQW5b72tvVU0S5IrmLaSPExwxeYSXsGYgra17m243qbxRkmLaLxFxKqqAnSikWNu5Jvt7Upz6D7JjS2tmvyZjcgdB7A07h4rDrJHYHUp36C4tU2tMtqVJo28I8QR+AtzYqo3vz96X4HFBMVNckLqvY9Li5/WmPCmDwcUKpoF7A6yAST3vb9KZx4DDpO0gRXaSxLNYnYWtSy6FaTeCuS8TQx4h2Vxvbb5VW+POIVmMbxoyk3DScgw6L6/wCCpPE2Bw8WNkUAeHINWkD4TuDyv1BPzqu5xjvvvvBrUKAo7La3T1q0i/VUmRdTzAaV1MtzfqRWnDYl2vzFvlWWW5gEFwbEXBrS0EgBYWsWsR1Hbans0cqppjg5rGlgF+JQpJPZgxttyPKtNonaWTToF9mB5eijqa1xYKNXjEiNc7ksdiP9otRxDhkV18C6o21j0PfbuKbeKZEoWmzdhljDhYyzEG4Ycz7AnamMcjNMyjE2uwOll8xNrfUUl8Iwx7obu40PboAbget7fSrFhMPI+DclgCbEf6hbkR/nWs5Ujl5IJK+yPiMvSR5GdrOp2tya23596kxACWWHV4SMo8rebcjlz3WsMCAWWMRBZwQTqJAIPc8j71ofELpmLx2fcbi+kg3FiPS1ZrJkQMvidFZz5EQjUpPm7XF+lS8XFF9ohZi/gaxqQk6htub89J7+9SYsck0S+IhkcgAPYjSegB6b1k/jK33jIJIUuovfWDvselrcrdaqLd3Q/bB2GHIsNIglwyKkukWYXsw7Hnt+lIMbmP2t1wuiSOeNjuykaNtxqGxB25GlXBfE4hAMsqlJG22toJ5D1B796t+djENPHJFFqQKQ9zYntba9/lXYpRkrJi3YyyXJhGn3kjSt3aw+gH71BzvD4dGQRnwpHcfCB5hzNxy5C16hQ5riJ3aJR4Ok2LHzN326VOx/CsYjLF38RfMJGa5uN9+lvTbnVtrpCSp5ZPxGFAieSIMXA1aQblrDkLnnSPLs9ixOHIIWRZgBb0P8U9yHGh1DqbqwBB9DvVezXJsPhpkkhQITIWexPW+9r2503jK0KOcPZbsHEqRBQBpUWt0sByqkvgsaUZcINJ/C0jWCj0G5NqsOLzdUi5jU2wF/rXuCndjdBqPb+9Eqb2EU0itZxj8XhcK33W/wu2sFVvtcdTv6VV8Q6ywOykrJEAULW3OnzctiCeXWrvmOAgxMPg4h5CCbsEOkEj87X9a5txpgFwjxrDK0iNzVviFu5GxHLpXPzRe+jr4JR12NOGsQ9tU7E2Hw35ntUfiGHEyHxoVvGB8N9wQb7enL6UowuNeVSsK3axsDt/hpjw3Bi5YWKMoIv5GJue/oDUe1qmdUklpleix07EyMrkAG1gSF5dq+qq4BlearGD0tzVu47jlfau/1UDm57we0UUVZzhRRRQAUUUUAFFFFABXHcM+IhdFcoVYEC1yLix9xtXYq4xm800giliXyKbuo3NiPiPYDtXL5PVHR4+W10e57DigDOhD6OaLtYdT1rWc8xSgNJGuk9Qbn6VsgzF5EKqCA621EG2+1/WnWAyyNIFQkuoX4jzNq5YpyTaOmUlHEkVmHPnmP3ERdUPnuSLdtrXP5U1xOaLNDJHFIvisDcgEBSflWGHSILphCwyKSRbbzdQ1+YNt6XZZC2JnmddMaqQNQ81zbe1ugPW9VFZpC5KrVGzIs7doiiIzFWINh26dvSkGX5cixzBkMbszNY/Eu919un1p/g87SE+DORG6ehsR0I361W+JMxWedThWLyEhCv+oWJuT0t39TXWqox70S8pzeTESeFGApCkszclttyHPfpTfGZI0GHZxLrO58y8z8jUbhThp4ZS0pW7ixVbmw/m/X0qx8TZZ9wwiIUnYlje3qO/tTUcClP5FO4b4mRUQMdJ6r27+9T8fxBI+NiRFZAikksLXBsSe9th+dSMg4OjjOpn1yW2JAAHsOZ96M5D4tkjT7rExHzatxpN+3O5G3tSadZKtXgcu0E1xJGpuLXI/fpVKl4VxmGjOko8ZJAYmxAtzIt2qXm5mwUkKzadD3PiKdjpsbWI57irHnWfFcMfunYMLbqeo5UlT+wsr6kjg/CIuERXCk23IH70nxggGNSNndj4e/mt+LY7f5vTHgfLGbCIJXIcqNh0H82phnuDEkf2RjpkIvHKRtqHI+h7iqccEe1SZzvjeTBSIqQp4cysb6V6ddV+53vvyqqYrDeGo0PrLCxXt/Nb87yrFQYjwZl+8NiCDcNfa4NLHMsUvmUhl6VVP8G0ZKtmeFe1lEXmDA37em9Ts5zAyyKY0CkDTYdq2YzFBJFYG7rza/Nu/7D2qHgZ2llJVSWY9qLekWkqyz3GmdmSOUFdO4vz5dKYF4FhbWCWt5Te1v5NY6FxMoXzAr5Bq2N7m5IPI36dNq1/ZI4ZHjxHnsNrH6VLWTSOEaBmDaIwoLXa5J5DawHzuSflTZcKIQPHkOlwdBQ7Kex7+1LcudyrqIS6nkew5CpxRYlEeJZZVdboVJupGx+e9KSOHyFn2fZvxKeZftEhU6CUaM8797joelT8oeRdCzuEDi4ZSDcjne/v8AnUJ8BCojeQeIrDTdSSVNr3t06b17ksD+E0pTxlFx0NxboL36VneDneSRhcNbDaZlKRav+4rWPp5dxvSdsREFmI1SMrKUlt0B5G224P5U0Mc8KRsuqRCvnBUeUX6WO45Vsw6rqkuWgWVNuRDH8R3/AE6UKVZYEaHONOKw87o5Ed2Nl6WsD623513TLsa88Suo0hhdddxz5G3P9K4nh9Mbx+LMzB0IFgFtv/erTgP6nQohEgdWUbgAEH/xrp4OSOUJwb0WzGZbJhQZtXi2DNJsAb/FcC9ulrXpdBxDDjoSWf7th8Ib/wBv4ptlmZDEAM1jERyv8QPfpamcWBw0waMRRqOR0qv8VvVi9q2Isgw8uHw2pVLxopKhbatI3tanWCePFQ6ZVBWQb29ex/eo2Qy+A5w5N/CsPUqfhP5W9xU+VFicadlbcDt3/wA9aazjoUrv9ldW2E+4mVGVuRYbOPS/I+lWPI4oUv4K6L81B2+XajNMvXFwvG6gjcC/X+1L+H9GGRYFAXwwFI9bde/vUxjTobdogJkGHixU8z6mMj6grMdKXAvZeW5ubnvVT444aSaZcVhjHGltL3v5zfpbsK6JneT4fFQyrIttSm7KSG2G1rVR8XEcTGI0OgILoF5Cw2uOu1TyYVUa8Vt3ZoyvJ18FhFJpa1gWX3326Xqu8P46TCzGGQ+YMdQ6chZgfXf6VjlmNxOt4xH5o20nfa/p3pZjcQXxhaXZwoFu3v61hJqsHaln+RsIsNNjJmcala1xfa9hq5da+jK+ac4xkIH2iNQjgaZFXYHbZvrt8xX0sKfG7MvIjVHtFFFaHMFFFFABRRRQAUUUUAFclzKCZgWRl07Fltuf23rrVc0yEs8SNKCrFRcW3BtvsfWseaHuqNeOfpkreK4mXS0DWEhFgp5jbY/3rbl4li0fa3LavgC2Ic+h5fWmWcYOGRZPERQ4vZrbi3Ig/tXmWYdjAqsV1AXt0v6etee8YO5NVdFdwWr7bIz33a4H4R39zyqxY/BmMNJCSzORdRYbkgXFrfOl+bZdJMwKeVh35flSfF4rEoWTzExlSwtsRzFmoV2PEldkzi7hXxv/ALDvuoVdKjpfc3PPn6VCjwccMiCCMXsQT1qcmPkxkEiJtYG1+h/nlSvLsPiItXjQm4sS67gC3P6120qtHPbWGM8BjicRImJYRFrFCSNLWvcX5A73+tQ+KuLIQIoVbxLNdihvyvbcc/7VAzzMoZIfDdgxJ29KbYThlcThwkXhhh+IDa/r1pxbeiWkss9y/Pr2EEd3Nrk/vTTLctxRxEkrujmwAUXvtf0t1pBi8skys/e2YyGyMl7XAvpItcHmad5RxRCsYJbT1IuAQetV/sKr+pBxvFLSYxVki0tEGFiN7m1z6bdu9PMwzj7h2FrFSLnexHK/oazjnwmMVjIq9NL3sw26darx4Lmm1quJGgG6ah8QH+q3L5fSlb6yFRrOCPkPFjIv3iMpHLym1v2piOMpJGLtE6xDbXpuCR3I5GoeYZs8WhRGJGC9Nwy3tue1MuFeKY0hRCANIA9rc6Iu8WVJLaRRuOOKBip0ZbWjWwYdTe9LcTiUbEkXJUAAk9dhq/Ot3GxjlxbyxhVjJAI9bbm3r+1Lky37syciNh72vV3RUIt6JfEOUrFIpiYMjbitEM7RuNY3/D2I/eoyysQjN8IuOfzqVmmYHEBFNj4YsCP83ovJp6qrHWb4gYp42TRG/wAJZjYctrn3FhfvSXOsPoEbFTruwZr3Btyt7VBwwdrsDfT0plgs5K7lVI6B1uAedwOV6G7yxLVIk5LmbKbKFJP4WF7/AC51liMdKgaR0BSZvQ2vudulH2tsRNHfynvbSNPXp7cqnR8OoXlglkZLbx33tcXHuOlZtpHP5HI3L1ZNmzBhEuIRlRQArKRvYnY3/wA51jPfw9eD3sAHW+9z29ah4GYQOn3TMourBgSjNewttU6HARCUJofDkAllUkXH4T78+VZtI5dC7J5cRAxYxylVB0HsB8X5Vs/61E3hKyKbEkAjY325VNyaQy6oXkKIuwI5svK++w9605RhEfxoGjVliLASbBx2I9eX1pqpbwOzz/pl7qFBkiBuHe4KNuLevKomU4LWnhSRrGAAS52JXqVJ9KnYDBvLBHF4fhyN5hK34gOYNqyjy+bEzQJKQFVzGyi97db9htb504JN0hp42dR4PeGIeHAirH0A3v6709gy5YZHZL6ZG1W7GwBA9Ovzqq5Lgfs0rxAWUWI9iLftT3iHNmhijZFMjGRQFBFyCDfnYbc69HFWZVbwac4yRpsbDKsnhkRMG2vq8wsLXG25+lZ5jlbmaEGXZdRZQNmG3zG9q1LicR9qR2iKw+GV1XB8xYEXsdtqY56D42HYMFB1qxPY6SLeur9aikFsYviAiXJsP8tSSXhpJZTMZXWRuei1rdBuDemeOwsfgyGQ+UKTqP4bC9/fakmFixxw4fTC8lrmMMyn2uQRem67Ev0b+IUmw2Gklw48VlUnSdtrc/W3O1cky3PkVbuQCFAYHrar3ieM3UeG8Dxu4KkPbbbf3qBl+JghS2gegH7nrWPJUsWdnAnFaK/keaiWRpQLB3uCOY6A+9SpOEo8biHlEjLsBZbcxzJJ51UOIprSytAdCc7Lyv1tVv4NzkRRLvsRa/51lFLT0dMk+tlQOLaDENDJZjDcKLc7nVf/ADlX1OK+ecNpkxEs6gWY7N6DYW9P5r6GFXAw5+j2iiirOcKKKKACiiigAooooAK5hJ8N1lH0/g710+uPwy4eSIaAQ5XZdVt9PX+ay5Va2acayeY1IplYNKQRYHTbzG/XY+1SMSiR6ArEXI+LcHtVElLQBY0Vk1bgNf3JBq4w4bxotGI1XA2IBW3bfvXnYO9xpXeBzPjbL5iLEW/4pF9qjbzLdiQN787flUpJFhw2vFsDa123sTy5evOk2T5tGo/7JWO91LKRa/Ln6Vr6+7Mo/G6F2B4kVjYkI+ohh86vS41ABdhcqB+d6Q4fLosRDqI2k3+tVnOicG8cc7F47Erp25bWPcb11ZijPEmPMuw+GEssjIpu50+g9PW9/rUjKOJPvnivZr3U3tcfyKrs+V4iSzx2hje3xbkeoX26Xq3YPhHBPHuLsBbWTve3M/PoKIKV2hS9ayQ+Kc5jYrG8oLatW4Fh0A99z9K05bFh1YWGssfhtcmlWD/p1G5Ms8oRLkFVHra979e1qb8McJy4ZjIskbXBUbEbX79DyonFvIRkoqkxdmHDGLjWSVQBHclY1NyBzANudM8v4uU6REQWtt/FTcXxQ6a42YRuNgNNzq6Uxy7KsNcsyKsjbs42JPWpWPqU5f5oUZpjvBl0zL55BdAtzqHW1huQTuPWq5g+DvteJLSIYYh+EEAsfXsLfP2roGWYJzNKdd1XaO/xAEAkX96p2MzOTL5ykzadXmVr3uCTT1kSzgqnF+TfZWMWtnTTqhJ7XsQfb0pPhpTINIIRT1PT5Dc094nzSPGyxgHyJqNwP9Vr/oKU5llskDqkZMiModT7kj67VSybRTilZumwr4UJrANz5WF7HrYgi9/lUTM4ZDIJHUKJN7Wtf19qi4vFyMVUhjpOwNSU8bE202tHtdmAsP1q9itLDG/EUCLApS2sKCSPXpSvC5rqiMZXUCO1yOvOt32WeECSRNUYI3G6n0NQoMwCSsyLYE3A7elEvyNPOR9HmGrDaGIDRreNuxvex+VxW/P8ArxxyLivvSALWsLbnbrWgYFsTfEugZORRbC5tesOHMYuloTFrViQvv3ueRrKUapmXkrsaYKEFXgnnKMhG6gbWAKkg1CaJcRMVlxGpUXSrIO+/Inf2rXEseFxFvNK2m7alBKkbHkOVZ4DMUfDsRCLI2onYHTfpbc7dKn1rKOMY5UzTExFNQibVq1aTbqAex52P1rXDgYY9UkoKJJdV0ne/wDuH+o3/KscKYVxBdi8cMgGjcqLjnpJ+Vga2wyiCXwlY4iJwwRSPNYW+Le19+dS7BYZqyX7SsyxLokOkaSG715FmQTFDEByI1e7g872sT8q0yZWECtA8jyWOpCCTdeQ25dq1ZwftEInYqlrKygG/OwPuKaaTtDVMvvEPGsTT4YQMGLAhm/Dbaw971YMbD4sHiKNUsZJU9DfmvoDauUjIFnQeFPdFsWLi2k8trc/yrrnAmLCw+Ez+JbYsV06vW1zb6128c/e0TLCVELhTO2zCKWNFkhABRmcDZuRC2O5HP6VNz3KZFEagPOVuG7lTbpyBBF6mZbgxBNKqnZn8QegYAfqprZmedrBikSTyrIl0Y8rg2IPbmLfOrq1km3eDVlOYHSYMQL7WJYfGOW46N3r1McIJDFe7LY262PI/wCdqevHHLpLAFl3U9RVe4k4bXEYqCUsV0IwOnYncWF+gpVJBcXs3Z7lUGPQBiUkX4JF5qf3HcVScdwI8iIrTsl2s5QDlY8r8t6u+a5YYxG8bsFBsyne49DzG9L86zEhokVWI3ZmCkhQNhc8hcn8jQ4xeWiozklUWcrzngx4cQMP4haK19ajc9LEcgfXlTI/06EeFcnENfTew+G9bM4zkDEyeIwBPw37ClmYZ7NIBGNo3Ni/Lb0vzrmk1bO+KlSbZBwvEEceH1ICSByt1t17V9PVwDBYLCtGUYNbk1rcuVr9Peu/0uJ3ZHkrR7RRRWxyhRRRQAUUUUAFFFFABXJsBw4UUP5fEC+U72Xr/hrrNci4Xz9pQImUBxdTc9tjt8q5fJrFm/D7U6GOFlU+Vjv+JTyP5VqyWY4gSqpKhDpN+YPt3tUA5ZMkkkqAFQSdBJ1Hv6ewvW+J8Rh5TJFD4olALqCARYc7nmQPr8q41XZ01jBAzyU4KLROPFjcFbgWvbfcdD/ep+Dx8b4ca7MjL5gex53rcnEcUxs6+GykrpaxYcr+gvVQ4oypnmAwaHwiA0gXcAhug5bje381vxtRlSIabXyVMncKZPi4FaJZIiu5VW1XVSdtwDzqvcT4KVZNeJsXXcBTcWBufrVywmcvIzJEpZ1+K3Nfflv6UhzdWYlZAdRv5TztbmbbVvN4JhsuWVeDOgJClWFxf13+VKuKchnjUHBWs50kO3wE/iHcfpaqrhM+KL4aK2pR8PVfn2rquQSK8SagL2F797b1pBKTM53DKKlFw80WDLLKZJI7MF2AY8iN9/maaJJNov4ZbsRba/Q7/wCWpJxLm6Q4nwkdjZ7yXGy3Fx+tTZOK4YYTdwW5gDmT2AqbrAU2rIWaf0+fEytPHOiOwF0ZSRcC3xA7belK48xxekqIS0iGzAG24NvpemuRcQyTRnwI217bm4Ud9zz9hepOWYmVJZTMNLl76bg2B36c/wC9JpMtSksMOEMzZEPj+SQMdatsQf4tXmZRYTHI7khpApC9bjflTrEzwuwkkS7R3HI8vl0pZgMrwuIlM5j8sgFgCQtrbGwtuf4oX4RLd5ZxqWAxN5Lt5V9zcA/vTDD4ieFRI6nSQVDHce2+wqwf1FyvDYXER+C2nVs0d72sPKR2HS3tVdxWNLxsoUlOvYDrT0zp42nG0yG2NEku221SGxsZmcqNN7WHyF/zqRi4kGH28Jm7Jdm+o2WlOGwA0CQMHsfMnUDv6iq9RPkyOpszZkKoSVOxJ5D+TW/OIGkgjuUAG115j3FLM0xrBIkKlAhuFtbnzPrWSyiQBAwBa1ieQ360smiad2WGPKJsPAJo5UlS13QbMvyuQ3y39KSY7FTMqEIVUPdDb4ie3rWeMeaA+G+lgfLqXcGnSpIkMKJKrjUCdV/LtUyvpaMedNxVZPMNiyuKHgowkZfvAQBvy5HlcHlWGX5TAs88bs+34TaykgkjbmLkW9K2Y4n7YxxUhjYKLFCLHbnv02qI2AjYnEuxEbCx3IN+Wodxy29azTdUcODfJjJTFDA66GDBlDjnsRcW96YzyfeSxSCNsQwBRuXTaxPLtS/DwNIo+0hlkW4hYciSPmCDYXFYRZZK+IdpZDG8YstwNxa4/wCb1OHsnBNw8rCdkEvhzaAGVhybe3wkdLVpwzxssPgDXKW1MjMCrdSbHYb1IlWR4ZI8QgVls2vna+wsevPepEOAZ0XCxFXYKCsgABXflz9PahN3SHSWbFHD8TnEWKOsZlsVC7A77bdL111eFXJV45PCO2ry3uO1rj9ar/CXBeMgdHfEQkAklBq/9rcwavGOnlj0AIWDMFLDkt+9d/FGo5wzNt3gr3EifYXGLaR5ItPhyLYXX8QYW58iCPWpkSR5iiuSyIt9N1Fze25vyG3Kn2PyiKeMpJcqRyvVfzCFMuXXrPgM1jq5oT69VNvlV/p6HF3rYYXBzYYsrODGAdDHkO3XYel6RcMZlj5P/tYhAySouiOK90tc9e9+/QVc8HmSOnNWRh7gio/DGMjZSITeNWZV9gbfSnTvY3LGUYxH7bCQzPEb+W1rgjbcG4+VMMOBCujoNt+v/NR8WPDm22Db/saqfFWbSDMsNEGtGY9ZA6m5G/pSbSViUfZ4/k59Nl8mFmk+1qPEvcAm4Cn4bHqP4rJMD9vkDM7Kqmy6edyenQCrl/VjARyPhZXFyEkW3fdCL+2/1qjZZmYiRUsQwNgLc7Vyz+Mmj0eL5wTJedZQYEVoJBIHsCrMCBcMQbgCxFtxvzr6Nr5p4txhQQkkgHUSq9PLsf8AO9fS1HHWWjPyLwme0UUVqcwUUUUAFFFFABRRRQAVyUZKELTwD743J/3X3I9DXWq45C+JV1iYEE/iB7DnXJ5Taqjo8dbHYxU8kepYwQwG17GtOTYwlXMgMb6rKrc9qz4fkGGZklcjUQU8S1+W4B677/OtmaZemKmSVJLaFKkrY6rkdfT96wcV6+12zS/k41S/J5jMrjKsZFVi99RsLn96rnC+OSOJQtyRsQed/X1702jwExmBaVTGl/KLi56E+g7d6icYZNFNpNzE5I1MnNhfceu1acX5E31sgZJxhGuLnBAA1KefxG2k278qkcTYomQTpBJoCnU1vUW259+lQcNwWmFIxUbO+gHXGwFwCOakW3H5inEfFGHMZ+9Wx7Hn+9dLfxpmdK7iVTK868XxD4WkSkeG1viIFj/b51aciXGQQgPF4g7owvbpcG3TqKrEWdQpEFS33bkAcja+1vWxq0TcXgLH4ILFwBYiwB7n0pRddlSTa0VniF1GKDtFZJmVdjff4fN1vV/gyyB4WR44tJFrKAD6b22qK3D8M0JVra+errq53+tIOHI5ZcVNDiWAWIgeXYPcX3Pa3aqarolO1vRs4b40iIZWAOnUo+RIBrcgjxuLVw7BUiCyaSLatRIBPcL+or3MOCMNFMpRbKxJK89x+3pTSHhGKNTLhPJKTcj8DbdR09xSqWugbjtD/DZdHh1uoJDEarm9ctzrP2wk8sESF/C2DDeyncau1u/pVibH4p1uGAYOA8fmYhb2JAHM36cquGAkSOMkIV1bny2JPc/3pUpfoVuGXk+dMZjPtDmSc3Zth6UzyzNfBVhYHULfKtHG+X6cbOAVCltQA6Ai/wAt70synC65NEhIAtv7/tVa0bweNbMsBmHhmQJsrXBHod6Y5XjVTzgC551o4mylIirRsSp5mxt8j71pWWHSERBrY8+ood6Lhhsl5pjvtQJYsSo8rdj/ABWEGSRmDxEkJmB+HoRammW4wwqyoBvsTYUslw0kOlvwSEkdKm7NHBXckRUxbyoFRSzKbm3YUxwOLV9MbH4jzHTr8jtUrKsXDAZCAUdomXY3uxtv6VDxeXnQspZVjZ9yp81+9J1Rly8koJpljzXAQtKImkBXQGDEXI9PatXDU0amRG1udxGnpboLb3qL/wDG1eNmjlLFz5NQsbc+9e4XKZ9EUySIGN1Ub8+e9YvVWedaMHxCDDJfEuJAwOghbD8NrAA3H7VvxkELGJy0jBtKsV59StvpuPavcdgAHaSVV8SE+ePbQ45nfnfkRUufOUxEKCGKOMiRSthbUTtb123+VX6qv2FmmXCqI3vPJ4g2MLqPMO1tipItWps2OHxKyCMR6Fs8fwlh0PvbrUzHGQrMugMxKv4ii4X1332HOk3EEQYOylZiFB1NYFfQAbEVPG/kPB1nJOIjNAJxDMkZ5FgvLvYE7VMzHiuNIHs2pmUhQAb3I2/ms+AcwSTCxW5FACO23Ko2dcMxRF5SSVdha/JLkbD0r0pN1giLjeUZ8H4jHywqZljO2z7rf1I3/ambxxTaosUqSFG+Hew2uNj1sad4VxpFtrVXck4aTxJcRKS0srEkhiBa9lHS9h3pZWxWnnQzwmXYWIERwxqDzsopNlpSLESxQRkR3DjSDpBPxDbYb7/Oso+HC2IfxXYwqRoXV8Vxc6rdByt1tVnZ1jXoqj5AULGUDxjYhzHCTzPHLFo0BSCGJDXve/Ii3obVsynTIPvY1LqSpuASLEgi/OmeExyy+ZTdTyPel0LqJZLHcN5h2JA/WmlkLdUUX+oGCxU2ISOCPVHACSSRc6rfkAKpLZbLObYeMGRD5wdjsDt771euJM1JxkoUkBdKn6An8jVfzTNhBiVkUCzrdum62Fx32I+lcnIk5Wz0+G48dIX5ThjKrtiVs4upU/hHb+9fRtfPHH2iYRSI1i2oMB+JdNxf2O3zNfQ9VGujHnuk2e0UUVZzhRRRQAUUUUAFFFFABXOZp18VSW303t7bH9aKK5/I0jbh2asZDFiZQG0OkY1Mrd99JP5/St2CRWuEXwkG1lFtXr6CiiuP+42f1IWIzWCFyAQo2v2vyO/0+tYZ9l/jw6w5Ro/OnZjbk3cEUUURm2y5caik0V5MzxwwzyHCsigXJcgGx223uefUCsP6XADxrJ59dzboCBbc9OdeUV1vBluLYf1IwQjeOfReQHygfj6WNvemOY8NYg4UNGFLdVBsR7HkSD7UUVcPldkezilRWsl4hxMkvgSAoBctJbzADZtuV6teZ5K2GQ4rDO0pNmdZTe4HYgXFu1FFFDbyivZ1xHjDLBM4UKLgRryIPPnvfYVccizgyG0QNyOTch2v6UUVCm7o1nBelijLjiYn8WYGMkXfSpKk36sR19BV2kzaGVLPYX2t37UUVcZdGLjaspH9RMuhMKCGNPE18lUavUgje1cxzXAsZVjRSsnIg870UVVUbca+JZOHc3i+znD4hNQ3091PJgfQ8/ekOceGqAIoDI2zdSD0NFFNvBpGKybJhKIUnZFKaipA36bg9j6VpxWZNMqwkkgfD6ddqKKTVApO6ZNxWWQRIGILl47+YkaT0I71nk2dFcKU8LxFAsxKXsO96KKhsx8lKkScHgjoEuHlOrkIuYYHmB2NScZOkiwfZwYyraXFjpHlNtuf6UUVnJYs46DHYKeCSWZpI5NIFxfmLWvY7fKvMshiX/8Amj8bysJEkIsD007bE77UUVKyrEzdDOqlY0cprQhjIpPKwFuXzFa8ZFqEbSRgJpKKVN7m42NvTcfOiiiC+QMi8H8Uvl8xjkDGFjy6qe47+3pXbIczw+Ow7xrIsiuLEqb2679jRRXfxO40x8n5MMI2g+AZdTWv6hRt+4FOTiljQsxCqouSeQAryitl9TN7KblnE2I8SZ5ovui90YHdFsBZxb0vcd6fTZQuJeOV5GugNo7+Q37jv2NFFZRdxya8iUdCnhrEN408K+RYpNFn2sdIbbuLHatWEwKx5niizamk0Sj1UqEt6gFT9aKKcehy2/4IX9TsklOnF4axuAkynt+Fh7cj8qruD4VhYh8Q3iuBt/pHsP3NFFRNJTNeGTlCmLuPMPh08KWNdDXKEX5rpJ/IgfWvomiioW2VzaR7RRRVHOFFFF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4" name="AutoShape 6" descr="data:image/jpeg;base64,/9j/4AAQSkZJRgABAQAAAQABAAD/2wCEAAkGBxQTEhUUExQWFhUXGRwbGRgYGBwgIBwfIBocGBwjISAfHyggHR0nHB0cJDEhJiorLi4uHB8zODMsNygtLisBCgoKDg0OGxAQGywkICQsLywsLSwsLCwsLCwsLCwsLCwsLCwsLCwsLCwsLCwsLCwsLCwsLCwsLCwsLCwsLCwsLP/AABEIAHgBkAMBIgACEQEDEQH/xAAcAAACAgMBAQAAAAAAAAAAAAAABQQGAgMHAQj/xAA8EAACAQIEBAQDBwMDBAMBAAABAgMAEQQFEiEGMUFREyJhcTKBkRQjQqGxwdEH4fBSYvEVM3KyFiSCNP/EABkBAAMBAQEAAAAAAAAAAAAAAAABAgMEBf/EACcRAAICAgICAgIBBQAAAAAAAAABAhEhMQNBBBIiMlFhcRNCUnKR/9oADAMBAAIRAxEAPwDuNFFFABRRRQAGuJvnUrJ93AysjWbXYBbc7gEkj1rtlcfdkYlvMC2xsenL61z+ReKNuGryhjhhK7l3K+HYWVSdj15gVB4ggeRLQMPMLE2v6g7c7UtwmYzqHCxu4jJFwPitttWWWZ0Il0S2FxqQ8tuo+RrilKzqjxtO1/wkSYueKNAwVySBrBsPc9f1qHmSAyRylmJuoZFGxF/r151uzKGaaNwiiNSQQ7G/Y7AchWOU+LDEjGxvYNpPX1oiVpWeY/MPBxBspYOAwPQDkfQUp4omxKyJPpUxoL+U726np9Km8QsYpPGuxik2tz0m/L0vXmZ4bETwaAqhetz5rfSumMrRjVZJH/XPtmGliiszmOwHQX2N+1VmXhzGwaJJCrRpa+lunLepHBeXzxK8keg3IspJBNr7g9t+VN5sykl8TDTLYEAMR2Pt0rRty2T6+v1NGExca3Z5WYEEFGtvfoO/tTH+n0IjiKL/AK2JPX59dq0w8KLh7YnDuzFB8Dm4t10nobVWzxSI5mKEkMxIAO4/tRH4sb+WEWTiXxMM+iJNSyvqTQL2PNge3ftXgimmxal4CLJbU42G5O29udMMuw5mcSyFi1vhU7A/ufWm2rRIpUGx539P+abV5Jusdi14MNLJvHGTGbalGk36i4/Q9qgcR8HLPoaBrd0J2/8AL36VE4gw0y4lp8PGWjIXxLciw6+9utbsjzqV2cLGytGQCCD8wPlStaKSaVpkLhbhyBZSmJQGQEghuQNxbat2YZAYsxBhQlClwt9lNyDa/tf61p4ikxE+MC4VNT+GPEN7BTc2v8ql5Xmro7DEm0isdQBvbtb0tSxQNu7DOc8wrRPDLYP0VhurAXHsao2VxwshWXUWb8Q0gAe5vf6Uy/qNmazTRaCCyoQSPUiw/I0iwmVzOuq6j3v/AB6VpHA+NE2LFNh3YKBNCLDUenzHWouLwpKtOGtdt1vc8udLlxrhfDN9N7ke1NcCwlDICoupAvyuabLtJNvo3ZKFR0LlSr8772/imZk8HdJAwaQ+TkNPoaT4LI7xeJ4q61OrQeR9KaYEnEgkRIWFri1jte9vfb6GsnV4OLkl7Ss1/Z0MsgYCIbDTq5NbmPS9q1f9QvhjFdgSQHI5XH+GvMa+HaZbIVF7tY/Ub9qkzs0M2qD/ALbfESNlJ6drGjq0Sm1kn4KRkhlWSUOmy6h2/jer9/S/LYooBo31+ZmPM9vkBXNYMpQmWIAtfqrWB69fWrd/T/HtAixScxfSb8wDy9xW3jyi5ZJl7ONF8zTFCFZnkk0JGCwPM2Av/aoMGHaNFMUCxxDzErbVf/cOZ5862ZyBKyPGyiXSwAbl0INu4PX1rPKszkSySrpcAal5+lx3U966eyehhhczRhZhcGtWMy+J42Gp1BHNTYj2O9a82wKSRs8FklAuP9LHsR69xSzh2TxoiJ2IYMQQp2FtrUN9MPXFor5yjEYRlSA+MjPsSbWuPx+3cfSrPmUk2Fi8UjWvUJ0+ttvWtOX4KVcVKHIMS6fDbqb3JuO42F/U06zjFKsdm+E+X60oqlaKc7eTdgNToDqs1vlSXiHg+LFuj4pnvGCFVDYC5Fz3J2Hp6VAyLMXiYqysYgdpLG3sT0NWvGr48LIrlGI8rDoelViSIzF4OJ8bZFDhMRHHFKziRSwDWuljbcjmD09jW3HKkmCYajdLMrkW0mwuAOw3HrVwzHgmF8K8zF2xKIWDluZUXItyt0rmjrPNCERdIc/3rj5ItS0ejwz9o5eizZNlcBUE4iXlYgkWI+QFeZ5IYHEmtZImsqgC2jbYeo2O9KsFwXirCzrq6W1D861YnIsRK4hnJjVTq23LHcC3T/minVUXau7LRh82UkFQPNtp6V3CuGS8PQ4aPWh1SAeUF77/AKXrudWr0zn5mnTR7RRRVGAUUUUAFFFFABRRRQAVxiWQGYJzOm57Hfb8q7PXJMRl0ziNo2QH8V72O361zeQro34WldmtsS0TWYDS17MvSo2JwMWIRmMamQ7A9Se/amOHwbeIFk06edu9qay4RdtgCORAArl/pvLN/wCqlQiixrS68Mo8NgoBuPhvt+fSlMEc2HfwXBs4azfhIWxv3uLin2pyVkIADAbW362vW/M8Isuhnv8Ad3sQT1tfbkeVTGmU5tFQzpnQJYqY2bfVtuNwLfob9Kl5ZnWpgB/+qj8SZU02HJVS8YcMeh0gHp9KhYlY5I4fAkVCNgvPbt62rqhFIhv22WHMGjw2GeSIbKNVib+4/O9J8eulvHjPnOzA3sw57djT6DLYJcO0TKtj1ff+9Ksvy8tJKhktELKALE8t9zy/WrafREWlsR//ADxlPhpsSbG/IfnvVojhhxWkyRKxG6sB+43ppk2XQBWRVUodhYdKwyzhqKCTRd2RrlQW5b72tvVU0S5IrmLaSPExwxeYSXsGYgra17m243qbxRkmLaLxFxKqqAnSikWNu5Jvt7Upz6D7JjS2tmvyZjcgdB7A07h4rDrJHYHUp36C4tU2tMtqVJo28I8QR+AtzYqo3vz96X4HFBMVNckLqvY9Li5/WmPCmDwcUKpoF7A6yAST3vb9KZx4DDpO0gRXaSxLNYnYWtSy6FaTeCuS8TQx4h2Vxvbb5VW+POIVmMbxoyk3DScgw6L6/wCCpPE2Bw8WNkUAeHINWkD4TuDyv1BPzqu5xjvvvvBrUKAo7La3T1q0i/VUmRdTzAaV1MtzfqRWnDYl2vzFvlWWW5gEFwbEXBrS0EgBYWsWsR1Hbans0cqppjg5rGlgF+JQpJPZgxttyPKtNonaWTToF9mB5eijqa1xYKNXjEiNc7ksdiP9otRxDhkV18C6o21j0PfbuKbeKZEoWmzdhljDhYyzEG4Ycz7AnamMcjNMyjE2uwOll8xNrfUUl8Iwx7obu40PboAbget7fSrFhMPI+DclgCbEf6hbkR/nWs5Ujl5IJK+yPiMvSR5GdrOp2tya23596kxACWWHV4SMo8rebcjlz3WsMCAWWMRBZwQTqJAIPc8j71ofELpmLx2fcbi+kg3FiPS1ZrJkQMvidFZz5EQjUpPm7XF+lS8XFF9ohZi/gaxqQk6htub89J7+9SYsck0S+IhkcgAPYjSegB6b1k/jK33jIJIUuovfWDvselrcrdaqLd3Q/bB2GHIsNIglwyKkukWYXsw7Hnt+lIMbmP2t1wuiSOeNjuykaNtxqGxB25GlXBfE4hAMsqlJG22toJ5D1B796t+djENPHJFFqQKQ9zYntba9/lXYpRkrJi3YyyXJhGn3kjSt3aw+gH71BzvD4dGQRnwpHcfCB5hzNxy5C16hQ5riJ3aJR4Ok2LHzN326VOx/CsYjLF38RfMJGa5uN9+lvTbnVtrpCSp5ZPxGFAieSIMXA1aQblrDkLnnSPLs9ixOHIIWRZgBb0P8U9yHGh1DqbqwBB9DvVezXJsPhpkkhQITIWexPW+9r2503jK0KOcPZbsHEqRBQBpUWt0sByqkvgsaUZcINJ/C0jWCj0G5NqsOLzdUi5jU2wF/rXuCndjdBqPb+9Eqb2EU0itZxj8XhcK33W/wu2sFVvtcdTv6VV8Q6ywOykrJEAULW3OnzctiCeXWrvmOAgxMPg4h5CCbsEOkEj87X9a5txpgFwjxrDK0iNzVviFu5GxHLpXPzRe+jr4JR12NOGsQ9tU7E2Hw35ntUfiGHEyHxoVvGB8N9wQb7enL6UowuNeVSsK3axsDt/hpjw3Bi5YWKMoIv5GJue/oDUe1qmdUklpleix07EyMrkAG1gSF5dq+qq4BlearGD0tzVu47jlfau/1UDm57we0UUVZzhRRRQAUUUUAFFFFABXHcM+IhdFcoVYEC1yLix9xtXYq4xm800giliXyKbuo3NiPiPYDtXL5PVHR4+W10e57DigDOhD6OaLtYdT1rWc8xSgNJGuk9Qbn6VsgzF5EKqCA621EG2+1/WnWAyyNIFQkuoX4jzNq5YpyTaOmUlHEkVmHPnmP3ERdUPnuSLdtrXP5U1xOaLNDJHFIvisDcgEBSflWGHSILphCwyKSRbbzdQ1+YNt6XZZC2JnmddMaqQNQ81zbe1ugPW9VFZpC5KrVGzIs7doiiIzFWINh26dvSkGX5cixzBkMbszNY/Eu919un1p/g87SE+DORG6ehsR0I361W+JMxWedThWLyEhCv+oWJuT0t39TXWqox70S8pzeTESeFGApCkszclttyHPfpTfGZI0GHZxLrO58y8z8jUbhThp4ZS0pW7ixVbmw/m/X0qx8TZZ9wwiIUnYlje3qO/tTUcClP5FO4b4mRUQMdJ6r27+9T8fxBI+NiRFZAikksLXBsSe9th+dSMg4OjjOpn1yW2JAAHsOZ96M5D4tkjT7rExHzatxpN+3O5G3tSadZKtXgcu0E1xJGpuLXI/fpVKl4VxmGjOko8ZJAYmxAtzIt2qXm5mwUkKzadD3PiKdjpsbWI57irHnWfFcMfunYMLbqeo5UlT+wsr6kjg/CIuERXCk23IH70nxggGNSNndj4e/mt+LY7f5vTHgfLGbCIJXIcqNh0H82phnuDEkf2RjpkIvHKRtqHI+h7iqccEe1SZzvjeTBSIqQp4cysb6V6ddV+53vvyqqYrDeGo0PrLCxXt/Nb87yrFQYjwZl+8NiCDcNfa4NLHMsUvmUhl6VVP8G0ZKtmeFe1lEXmDA37em9Ts5zAyyKY0CkDTYdq2YzFBJFYG7rza/Nu/7D2qHgZ2llJVSWY9qLekWkqyz3GmdmSOUFdO4vz5dKYF4FhbWCWt5Te1v5NY6FxMoXzAr5Bq2N7m5IPI36dNq1/ZI4ZHjxHnsNrH6VLWTSOEaBmDaIwoLXa5J5DawHzuSflTZcKIQPHkOlwdBQ7Kex7+1LcudyrqIS6nkew5CpxRYlEeJZZVdboVJupGx+e9KSOHyFn2fZvxKeZftEhU6CUaM8797joelT8oeRdCzuEDi4ZSDcjne/v8AnUJ8BCojeQeIrDTdSSVNr3t06b17ksD+E0pTxlFx0NxboL36VneDneSRhcNbDaZlKRav+4rWPp5dxvSdsREFmI1SMrKUlt0B5G224P5U0Mc8KRsuqRCvnBUeUX6WO45Vsw6rqkuWgWVNuRDH8R3/AE6UKVZYEaHONOKw87o5Ed2Nl6WsD623513TLsa88Suo0hhdddxz5G3P9K4nh9Mbx+LMzB0IFgFtv/erTgP6nQohEgdWUbgAEH/xrp4OSOUJwb0WzGZbJhQZtXi2DNJsAb/FcC9ulrXpdBxDDjoSWf7th8Ib/wBv4ptlmZDEAM1jERyv8QPfpamcWBw0waMRRqOR0qv8VvVi9q2Isgw8uHw2pVLxopKhbatI3tanWCePFQ6ZVBWQb29ex/eo2Qy+A5w5N/CsPUqfhP5W9xU+VFicadlbcDt3/wA9aazjoUrv9ldW2E+4mVGVuRYbOPS/I+lWPI4oUv4K6L81B2+XajNMvXFwvG6gjcC/X+1L+H9GGRYFAXwwFI9bde/vUxjTobdogJkGHixU8z6mMj6grMdKXAvZeW5ubnvVT444aSaZcVhjHGltL3v5zfpbsK6JneT4fFQyrIttSm7KSG2G1rVR8XEcTGI0OgILoF5Cw2uOu1TyYVUa8Vt3ZoyvJ18FhFJpa1gWX3326Xqu8P46TCzGGQ+YMdQ6chZgfXf6VjlmNxOt4xH5o20nfa/p3pZjcQXxhaXZwoFu3v61hJqsHaln+RsIsNNjJmcala1xfa9hq5da+jK+ac4xkIH2iNQjgaZFXYHbZvrt8xX0sKfG7MvIjVHtFFFaHMFFFFABRRRQAUUUUAFclzKCZgWRl07Fltuf23rrVc0yEs8SNKCrFRcW3BtvsfWseaHuqNeOfpkreK4mXS0DWEhFgp5jbY/3rbl4li0fa3LavgC2Ic+h5fWmWcYOGRZPERQ4vZrbi3Ig/tXmWYdjAqsV1AXt0v6etee8YO5NVdFdwWr7bIz33a4H4R39zyqxY/BmMNJCSzORdRYbkgXFrfOl+bZdJMwKeVh35flSfF4rEoWTzExlSwtsRzFmoV2PEldkzi7hXxv/ALDvuoVdKjpfc3PPn6VCjwccMiCCMXsQT1qcmPkxkEiJtYG1+h/nlSvLsPiItXjQm4sS67gC3P6120qtHPbWGM8BjicRImJYRFrFCSNLWvcX5A73+tQ+KuLIQIoVbxLNdihvyvbcc/7VAzzMoZIfDdgxJ29KbYThlcThwkXhhh+IDa/r1pxbeiWkss9y/Pr2EEd3Nrk/vTTLctxRxEkrujmwAUXvtf0t1pBi8skys/e2YyGyMl7XAvpItcHmad5RxRCsYJbT1IuAQetV/sKr+pBxvFLSYxVki0tEGFiN7m1z6bdu9PMwzj7h2FrFSLnexHK/oazjnwmMVjIq9NL3sw26darx4Lmm1quJGgG6ah8QH+q3L5fSlb6yFRrOCPkPFjIv3iMpHLym1v2piOMpJGLtE6xDbXpuCR3I5GoeYZs8WhRGJGC9Nwy3tue1MuFeKY0hRCANIA9rc6Iu8WVJLaRRuOOKBip0ZbWjWwYdTe9LcTiUbEkXJUAAk9dhq/Ot3GxjlxbyxhVjJAI9bbm3r+1Lky37syciNh72vV3RUIt6JfEOUrFIpiYMjbitEM7RuNY3/D2I/eoyysQjN8IuOfzqVmmYHEBFNj4YsCP83ovJp6qrHWb4gYp42TRG/wAJZjYctrn3FhfvSXOsPoEbFTruwZr3Btyt7VBwwdrsDfT0plgs5K7lVI6B1uAedwOV6G7yxLVIk5LmbKbKFJP4WF7/AC51liMdKgaR0BSZvQ2vudulH2tsRNHfynvbSNPXp7cqnR8OoXlglkZLbx33tcXHuOlZtpHP5HI3L1ZNmzBhEuIRlRQArKRvYnY3/wA51jPfw9eD3sAHW+9z29ah4GYQOn3TMourBgSjNewttU6HARCUJofDkAllUkXH4T78+VZtI5dC7J5cRAxYxylVB0HsB8X5Vs/61E3hKyKbEkAjY325VNyaQy6oXkKIuwI5svK++w9605RhEfxoGjVliLASbBx2I9eX1pqpbwOzz/pl7qFBkiBuHe4KNuLevKomU4LWnhSRrGAAS52JXqVJ9KnYDBvLBHF4fhyN5hK34gOYNqyjy+bEzQJKQFVzGyi97db9htb504JN0hp42dR4PeGIeHAirH0A3v6709gy5YZHZL6ZG1W7GwBA9Ovzqq5Lgfs0rxAWUWI9iLftT3iHNmhijZFMjGRQFBFyCDfnYbc69HFWZVbwac4yRpsbDKsnhkRMG2vq8wsLXG25+lZ5jlbmaEGXZdRZQNmG3zG9q1LicR9qR2iKw+GV1XB8xYEXsdtqY56D42HYMFB1qxPY6SLeur9aikFsYviAiXJsP8tSSXhpJZTMZXWRuei1rdBuDemeOwsfgyGQ+UKTqP4bC9/fakmFixxw4fTC8lrmMMyn2uQRem67Ev0b+IUmw2Gklw48VlUnSdtrc/W3O1cky3PkVbuQCFAYHrar3ieM3UeG8Dxu4KkPbbbf3qBl+JghS2gegH7nrWPJUsWdnAnFaK/keaiWRpQLB3uCOY6A+9SpOEo8biHlEjLsBZbcxzJJ51UOIprSytAdCc7Lyv1tVv4NzkRRLvsRa/51lFLT0dMk+tlQOLaDENDJZjDcKLc7nVf/ADlX1OK+ecNpkxEs6gWY7N6DYW9P5r6GFXAw5+j2iiirOcKKKKACiiigAooooAK5hJ8N1lH0/g710+uPwy4eSIaAQ5XZdVt9PX+ay5Va2acayeY1IplYNKQRYHTbzG/XY+1SMSiR6ArEXI+LcHtVElLQBY0Vk1bgNf3JBq4w4bxotGI1XA2IBW3bfvXnYO9xpXeBzPjbL5iLEW/4pF9qjbzLdiQN787flUpJFhw2vFsDa123sTy5evOk2T5tGo/7JWO91LKRa/Ln6Vr6+7Mo/G6F2B4kVjYkI+ohh86vS41ABdhcqB+d6Q4fLosRDqI2k3+tVnOicG8cc7F47Erp25bWPcb11ZijPEmPMuw+GEssjIpu50+g9PW9/rUjKOJPvnivZr3U3tcfyKrs+V4iSzx2hje3xbkeoX26Xq3YPhHBPHuLsBbWTve3M/PoKIKV2hS9ayQ+Kc5jYrG8oLatW4Fh0A99z9K05bFh1YWGssfhtcmlWD/p1G5Ms8oRLkFVHra979e1qb8McJy4ZjIskbXBUbEbX79DyonFvIRkoqkxdmHDGLjWSVQBHclY1NyBzANudM8v4uU6REQWtt/FTcXxQ6a42YRuNgNNzq6Uxy7KsNcsyKsjbs42JPWpWPqU5f5oUZpjvBl0zL55BdAtzqHW1huQTuPWq5g+DvteJLSIYYh+EEAsfXsLfP2roGWYJzNKdd1XaO/xAEAkX96p2MzOTL5ykzadXmVr3uCTT1kSzgqnF+TfZWMWtnTTqhJ7XsQfb0pPhpTINIIRT1PT5Dc094nzSPGyxgHyJqNwP9Vr/oKU5llskDqkZMiModT7kj67VSybRTilZumwr4UJrANz5WF7HrYgi9/lUTM4ZDIJHUKJN7Wtf19qi4vFyMVUhjpOwNSU8bE202tHtdmAsP1q9itLDG/EUCLApS2sKCSPXpSvC5rqiMZXUCO1yOvOt32WeECSRNUYI3G6n0NQoMwCSsyLYE3A7elEvyNPOR9HmGrDaGIDRreNuxvex+VxW/P8ArxxyLivvSALWsLbnbrWgYFsTfEugZORRbC5tesOHMYuloTFrViQvv3ueRrKUapmXkrsaYKEFXgnnKMhG6gbWAKkg1CaJcRMVlxGpUXSrIO+/Inf2rXEseFxFvNK2m7alBKkbHkOVZ4DMUfDsRCLI2onYHTfpbc7dKn1rKOMY5UzTExFNQibVq1aTbqAex52P1rXDgYY9UkoKJJdV0ne/wDuH+o3/KscKYVxBdi8cMgGjcqLjnpJ+Vga2wyiCXwlY4iJwwRSPNYW+Le19+dS7BYZqyX7SsyxLokOkaSG715FmQTFDEByI1e7g872sT8q0yZWECtA8jyWOpCCTdeQ25dq1ZwftEInYqlrKygG/OwPuKaaTtDVMvvEPGsTT4YQMGLAhm/Dbaw971YMbD4sHiKNUsZJU9DfmvoDauUjIFnQeFPdFsWLi2k8trc/yrrnAmLCw+Ez+JbYsV06vW1zb6128c/e0TLCVELhTO2zCKWNFkhABRmcDZuRC2O5HP6VNz3KZFEagPOVuG7lTbpyBBF6mZbgxBNKqnZn8QegYAfqprZmedrBikSTyrIl0Y8rg2IPbmLfOrq1km3eDVlOYHSYMQL7WJYfGOW46N3r1McIJDFe7LY262PI/wCdqevHHLpLAFl3U9RVe4k4bXEYqCUsV0IwOnYncWF+gpVJBcXs3Z7lUGPQBiUkX4JF5qf3HcVScdwI8iIrTsl2s5QDlY8r8t6u+a5YYxG8bsFBsyne49DzG9L86zEhokVWI3ZmCkhQNhc8hcn8jQ4xeWiozklUWcrzngx4cQMP4haK19ajc9LEcgfXlTI/06EeFcnENfTew+G9bM4zkDEyeIwBPw37ClmYZ7NIBGNo3Ni/Lb0vzrmk1bO+KlSbZBwvEEceH1ICSByt1t17V9PVwDBYLCtGUYNbk1rcuVr9Peu/0uJ3ZHkrR7RRRWxyhRRRQAUUUUAFFFFABXJsBw4UUP5fEC+U72Xr/hrrNci4Xz9pQImUBxdTc9tjt8q5fJrFm/D7U6GOFlU+Vjv+JTyP5VqyWY4gSqpKhDpN+YPt3tUA5ZMkkkqAFQSdBJ1Hv6ewvW+J8Rh5TJFD4olALqCARYc7nmQPr8q41XZ01jBAzyU4KLROPFjcFbgWvbfcdD/ep+Dx8b4ca7MjL5gex53rcnEcUxs6+GykrpaxYcr+gvVQ4oypnmAwaHwiA0gXcAhug5bje381vxtRlSIabXyVMncKZPi4FaJZIiu5VW1XVSdtwDzqvcT4KVZNeJsXXcBTcWBufrVywmcvIzJEpZ1+K3Nfflv6UhzdWYlZAdRv5TztbmbbVvN4JhsuWVeDOgJClWFxf13+VKuKchnjUHBWs50kO3wE/iHcfpaqrhM+KL4aK2pR8PVfn2rquQSK8SagL2F797b1pBKTM53DKKlFw80WDLLKZJI7MF2AY8iN9/maaJJNov4ZbsRba/Q7/wCWpJxLm6Q4nwkdjZ7yXGy3Fx+tTZOK4YYTdwW5gDmT2AqbrAU2rIWaf0+fEytPHOiOwF0ZSRcC3xA7belK48xxekqIS0iGzAG24NvpemuRcQyTRnwI217bm4Ud9zz9hepOWYmVJZTMNLl76bg2B36c/wC9JpMtSksMOEMzZEPj+SQMdatsQf4tXmZRYTHI7khpApC9bjflTrEzwuwkkS7R3HI8vl0pZgMrwuIlM5j8sgFgCQtrbGwtuf4oX4RLd5ZxqWAxN5Lt5V9zcA/vTDD4ieFRI6nSQVDHce2+wqwf1FyvDYXER+C2nVs0d72sPKR2HS3tVdxWNLxsoUlOvYDrT0zp42nG0yG2NEku221SGxsZmcqNN7WHyF/zqRi4kGH28Jm7Jdm+o2WlOGwA0CQMHsfMnUDv6iq9RPkyOpszZkKoSVOxJ5D+TW/OIGkgjuUAG115j3FLM0xrBIkKlAhuFtbnzPrWSyiQBAwBa1ieQ360smiad2WGPKJsPAJo5UlS13QbMvyuQ3y39KSY7FTMqEIVUPdDb4ie3rWeMeaA+G+lgfLqXcGnSpIkMKJKrjUCdV/LtUyvpaMedNxVZPMNiyuKHgowkZfvAQBvy5HlcHlWGX5TAs88bs+34TaykgkjbmLkW9K2Y4n7YxxUhjYKLFCLHbnv02qI2AjYnEuxEbCx3IN+Wodxy29azTdUcODfJjJTFDA66GDBlDjnsRcW96YzyfeSxSCNsQwBRuXTaxPLtS/DwNIo+0hlkW4hYciSPmCDYXFYRZZK+IdpZDG8YstwNxa4/wCb1OHsnBNw8rCdkEvhzaAGVhybe3wkdLVpwzxssPgDXKW1MjMCrdSbHYb1IlWR4ZI8QgVls2vna+wsevPepEOAZ0XCxFXYKCsgABXflz9PahN3SHSWbFHD8TnEWKOsZlsVC7A77bdL111eFXJV45PCO2ry3uO1rj9ar/CXBeMgdHfEQkAklBq/9rcwavGOnlj0AIWDMFLDkt+9d/FGo5wzNt3gr3EifYXGLaR5ItPhyLYXX8QYW58iCPWpkSR5iiuSyIt9N1Fze25vyG3Kn2PyiKeMpJcqRyvVfzCFMuXXrPgM1jq5oT69VNvlV/p6HF3rYYXBzYYsrODGAdDHkO3XYel6RcMZlj5P/tYhAySouiOK90tc9e9+/QVc8HmSOnNWRh7gio/DGMjZSITeNWZV9gbfSnTvY3LGUYxH7bCQzPEb+W1rgjbcG4+VMMOBCujoNt+v/NR8WPDm22Db/saqfFWbSDMsNEGtGY9ZA6m5G/pSbSViUfZ4/k59Nl8mFmk+1qPEvcAm4Cn4bHqP4rJMD9vkDM7Kqmy6edyenQCrl/VjARyPhZXFyEkW3fdCL+2/1qjZZmYiRUsQwNgLc7Vyz+Mmj0eL5wTJedZQYEVoJBIHsCrMCBcMQbgCxFtxvzr6Nr5p4txhQQkkgHUSq9PLsf8AO9fS1HHWWjPyLwme0UUVqcwUUUUAFFFFABRRRQAVyUZKELTwD743J/3X3I9DXWq45C+JV1iYEE/iB7DnXJ5Taqjo8dbHYxU8kepYwQwG17GtOTYwlXMgMb6rKrc9qz4fkGGZklcjUQU8S1+W4B677/OtmaZemKmSVJLaFKkrY6rkdfT96wcV6+12zS/k41S/J5jMrjKsZFVi99RsLn96rnC+OSOJQtyRsQed/X1702jwExmBaVTGl/KLi56E+g7d6icYZNFNpNzE5I1MnNhfceu1acX5E31sgZJxhGuLnBAA1KefxG2k278qkcTYomQTpBJoCnU1vUW259+lQcNwWmFIxUbO+gHXGwFwCOakW3H5inEfFGHMZ+9Wx7Hn+9dLfxpmdK7iVTK868XxD4WkSkeG1viIFj/b51aciXGQQgPF4g7owvbpcG3TqKrEWdQpEFS33bkAcja+1vWxq0TcXgLH4ILFwBYiwB7n0pRddlSTa0VniF1GKDtFZJmVdjff4fN1vV/gyyB4WR44tJFrKAD6b22qK3D8M0JVra+errq53+tIOHI5ZcVNDiWAWIgeXYPcX3Pa3aqarolO1vRs4b40iIZWAOnUo+RIBrcgjxuLVw7BUiCyaSLatRIBPcL+or3MOCMNFMpRbKxJK89x+3pTSHhGKNTLhPJKTcj8DbdR09xSqWugbjtD/DZdHh1uoJDEarm9ctzrP2wk8sESF/C2DDeyncau1u/pVibH4p1uGAYOA8fmYhb2JAHM36cquGAkSOMkIV1bny2JPc/3pUpfoVuGXk+dMZjPtDmSc3Zth6UzyzNfBVhYHULfKtHG+X6cbOAVCltQA6Ai/wAt70synC65NEhIAtv7/tVa0bweNbMsBmHhmQJsrXBHod6Y5XjVTzgC551o4mylIirRsSp5mxt8j71pWWHSERBrY8+ood6Lhhsl5pjvtQJYsSo8rdj/ABWEGSRmDxEkJmB+HoRammW4wwqyoBvsTYUslw0kOlvwSEkdKm7NHBXckRUxbyoFRSzKbm3YUxwOLV9MbH4jzHTr8jtUrKsXDAZCAUdomXY3uxtv6VDxeXnQspZVjZ9yp81+9J1Rly8koJpljzXAQtKImkBXQGDEXI9PatXDU0amRG1udxGnpboLb3qL/wDG1eNmjlLFz5NQsbc+9e4XKZ9EUySIGN1Ub8+e9YvVWedaMHxCDDJfEuJAwOghbD8NrAA3H7VvxkELGJy0jBtKsV59StvpuPavcdgAHaSVV8SE+ePbQ45nfnfkRUufOUxEKCGKOMiRSthbUTtb123+VX6qv2FmmXCqI3vPJ4g2MLqPMO1tipItWps2OHxKyCMR6Fs8fwlh0PvbrUzHGQrMugMxKv4ii4X1332HOk3EEQYOylZiFB1NYFfQAbEVPG/kPB1nJOIjNAJxDMkZ5FgvLvYE7VMzHiuNIHs2pmUhQAb3I2/ms+AcwSTCxW5FACO23Ko2dcMxRF5SSVdha/JLkbD0r0pN1giLjeUZ8H4jHywqZljO2z7rf1I3/ambxxTaosUqSFG+Hew2uNj1sad4VxpFtrVXck4aTxJcRKS0srEkhiBa9lHS9h3pZWxWnnQzwmXYWIERwxqDzsopNlpSLESxQRkR3DjSDpBPxDbYb7/Oso+HC2IfxXYwqRoXV8Vxc6rdByt1tVnZ1jXoqj5AULGUDxjYhzHCTzPHLFo0BSCGJDXve/Ii3obVsynTIPvY1LqSpuASLEgi/OmeExyy+ZTdTyPel0LqJZLHcN5h2JA/WmlkLdUUX+oGCxU2ISOCPVHACSSRc6rfkAKpLZbLObYeMGRD5wdjsDt771euJM1JxkoUkBdKn6An8jVfzTNhBiVkUCzrdum62Fx32I+lcnIk5Wz0+G48dIX5ThjKrtiVs4upU/hHb+9fRtfPHH2iYRSI1i2oMB+JdNxf2O3zNfQ9VGujHnuk2e0UUVZzhRRRQAUUUUAFFFFABXOZp18VSW303t7bH9aKK5/I0jbh2asZDFiZQG0OkY1Mrd99JP5/St2CRWuEXwkG1lFtXr6CiiuP+42f1IWIzWCFyAQo2v2vyO/0+tYZ9l/jw6w5Ro/OnZjbk3cEUUURm2y5caik0V5MzxwwzyHCsigXJcgGx223uefUCsP6XADxrJ59dzboCBbc9OdeUV1vBluLYf1IwQjeOfReQHygfj6WNvemOY8NYg4UNGFLdVBsR7HkSD7UUVcPldkezilRWsl4hxMkvgSAoBctJbzADZtuV6teZ5K2GQ4rDO0pNmdZTe4HYgXFu1FFFDbyivZ1xHjDLBM4UKLgRryIPPnvfYVccizgyG0QNyOTch2v6UUVCm7o1nBelijLjiYn8WYGMkXfSpKk36sR19BV2kzaGVLPYX2t37UUVcZdGLjaspH9RMuhMKCGNPE18lUavUgje1cxzXAsZVjRSsnIg870UVVUbca+JZOHc3i+znD4hNQ3091PJgfQ8/ekOceGqAIoDI2zdSD0NFFNvBpGKybJhKIUnZFKaipA36bg9j6VpxWZNMqwkkgfD6ddqKKTVApO6ZNxWWQRIGILl47+YkaT0I71nk2dFcKU8LxFAsxKXsO96KKhsx8lKkScHgjoEuHlOrkIuYYHmB2NScZOkiwfZwYyraXFjpHlNtuf6UUVnJYs46DHYKeCSWZpI5NIFxfmLWvY7fKvMshiX/8Amj8bysJEkIsD007bE77UUVKyrEzdDOqlY0cprQhjIpPKwFuXzFa8ZFqEbSRgJpKKVN7m42NvTcfOiiiC+QMi8H8Uvl8xjkDGFjy6qe47+3pXbIczw+Ow7xrIsiuLEqb2679jRRXfxO40x8n5MMI2g+AZdTWv6hRt+4FOTiljQsxCqouSeQAryitl9TN7KblnE2I8SZ5ovui90YHdFsBZxb0vcd6fTZQuJeOV5GugNo7+Q37jv2NFFZRdxya8iUdCnhrEN408K+RYpNFn2sdIbbuLHatWEwKx5niizamk0Sj1UqEt6gFT9aKKcehy2/4IX9TsklOnF4axuAkynt+Fh7cj8qruD4VhYh8Q3iuBt/pHsP3NFFRNJTNeGTlCmLuPMPh08KWNdDXKEX5rpJ/IgfWvomiioW2VzaR7RRRVHOFFFF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6" name="AutoShape 8" descr="data:image/jpeg;base64,/9j/4AAQSkZJRgABAQAAAQABAAD/2wCEAAkGBxQTEhUUExQWFhUXGRwbGRgYGBwgIBwfIBocGBwjISAfHyggHR0nHB0cJDEhJiorLi4uHB8zODMsNygtLisBCgoKDg0OGxAQGywkICQsLywsLSwsLCwsLCwsLCwsLCwsLCwsLCwsLCwsLCwsLCwsLCwsLCwsLCwsLCwsLCwsLP/AABEIAHgBkAMBIgACEQEDEQH/xAAcAAACAgMBAQAAAAAAAAAAAAAABQQGAgMHAQj/xAA8EAACAQIEBAQDBwMDBAMBAAABAgMAEQQFEiEGMUFREyJhcTKBkRQjQqGxwdEH4fBSYvEVM3KyFiSCNP/EABkBAAMBAQEAAAAAAAAAAAAAAAABAgMEBf/EACcRAAICAgICAgIBBQAAAAAAAAABAhEhMQNBBBIiMlFhcRNCUnKR/9oADAMBAAIRAxEAPwDuNFFFABRRRQAGuJvnUrJ93AysjWbXYBbc7gEkj1rtlcfdkYlvMC2xsenL61z+ReKNuGryhjhhK7l3K+HYWVSdj15gVB4ggeRLQMPMLE2v6g7c7UtwmYzqHCxu4jJFwPitttWWWZ0Il0S2FxqQ8tuo+RrilKzqjxtO1/wkSYueKNAwVySBrBsPc9f1qHmSAyRylmJuoZFGxF/r151uzKGaaNwiiNSQQ7G/Y7AchWOU+LDEjGxvYNpPX1oiVpWeY/MPBxBspYOAwPQDkfQUp4omxKyJPpUxoL+U726np9Km8QsYpPGuxik2tz0m/L0vXmZ4bETwaAqhetz5rfSumMrRjVZJH/XPtmGliiszmOwHQX2N+1VmXhzGwaJJCrRpa+lunLepHBeXzxK8keg3IspJBNr7g9t+VN5sykl8TDTLYEAMR2Pt0rRty2T6+v1NGExca3Z5WYEEFGtvfoO/tTH+n0IjiKL/AK2JPX59dq0w8KLh7YnDuzFB8Dm4t10nobVWzxSI5mKEkMxIAO4/tRH4sb+WEWTiXxMM+iJNSyvqTQL2PNge3ftXgimmxal4CLJbU42G5O29udMMuw5mcSyFi1vhU7A/ufWm2rRIpUGx539P+abV5Jusdi14MNLJvHGTGbalGk36i4/Q9qgcR8HLPoaBrd0J2/8AL36VE4gw0y4lp8PGWjIXxLciw6+9utbsjzqV2cLGytGQCCD8wPlStaKSaVpkLhbhyBZSmJQGQEghuQNxbat2YZAYsxBhQlClwt9lNyDa/tf61p4ikxE+MC4VNT+GPEN7BTc2v8ql5Xmro7DEm0isdQBvbtb0tSxQNu7DOc8wrRPDLYP0VhurAXHsao2VxwshWXUWb8Q0gAe5vf6Uy/qNmazTRaCCyoQSPUiw/I0iwmVzOuq6j3v/AB6VpHA+NE2LFNh3YKBNCLDUenzHWouLwpKtOGtdt1vc8udLlxrhfDN9N7ke1NcCwlDICoupAvyuabLtJNvo3ZKFR0LlSr8772/imZk8HdJAwaQ+TkNPoaT4LI7xeJ4q61OrQeR9KaYEnEgkRIWFri1jte9vfb6GsnV4OLkl7Ss1/Z0MsgYCIbDTq5NbmPS9q1f9QvhjFdgSQHI5XH+GvMa+HaZbIVF7tY/Ub9qkzs0M2qD/ALbfESNlJ6drGjq0Sm1kn4KRkhlWSUOmy6h2/jer9/S/LYooBo31+ZmPM9vkBXNYMpQmWIAtfqrWB69fWrd/T/HtAixScxfSb8wDy9xW3jyi5ZJl7ONF8zTFCFZnkk0JGCwPM2Av/aoMGHaNFMUCxxDzErbVf/cOZ5862ZyBKyPGyiXSwAbl0INu4PX1rPKszkSySrpcAal5+lx3U966eyehhhczRhZhcGtWMy+J42Gp1BHNTYj2O9a82wKSRs8FklAuP9LHsR69xSzh2TxoiJ2IYMQQp2FtrUN9MPXFor5yjEYRlSA+MjPsSbWuPx+3cfSrPmUk2Fi8UjWvUJ0+ttvWtOX4KVcVKHIMS6fDbqb3JuO42F/U06zjFKsdm+E+X60oqlaKc7eTdgNToDqs1vlSXiHg+LFuj4pnvGCFVDYC5Fz3J2Hp6VAyLMXiYqysYgdpLG3sT0NWvGr48LIrlGI8rDoelViSIzF4OJ8bZFDhMRHHFKziRSwDWuljbcjmD09jW3HKkmCYajdLMrkW0mwuAOw3HrVwzHgmF8K8zF2xKIWDluZUXItyt0rmjrPNCERdIc/3rj5ItS0ejwz9o5eizZNlcBUE4iXlYgkWI+QFeZ5IYHEmtZImsqgC2jbYeo2O9KsFwXirCzrq6W1D861YnIsRK4hnJjVTq23LHcC3T/minVUXau7LRh82UkFQPNtp6V3CuGS8PQ4aPWh1SAeUF77/AKXrudWr0zn5mnTR7RRRVGAUUUUAFFFFABRRRQAVxiWQGYJzOm57Hfb8q7PXJMRl0ziNo2QH8V72O361zeQro34WldmtsS0TWYDS17MvSo2JwMWIRmMamQ7A9Se/amOHwbeIFk06edu9qay4RdtgCORAArl/pvLN/wCqlQiixrS68Mo8NgoBuPhvt+fSlMEc2HfwXBs4azfhIWxv3uLin2pyVkIADAbW362vW/M8Isuhnv8Ad3sQT1tfbkeVTGmU5tFQzpnQJYqY2bfVtuNwLfob9Kl5ZnWpgB/+qj8SZU02HJVS8YcMeh0gHp9KhYlY5I4fAkVCNgvPbt62rqhFIhv22WHMGjw2GeSIbKNVib+4/O9J8eulvHjPnOzA3sw57djT6DLYJcO0TKtj1ff+9Ksvy8tJKhktELKALE8t9zy/WrafREWlsR//ADxlPhpsSbG/IfnvVojhhxWkyRKxG6sB+43ppk2XQBWRVUodhYdKwyzhqKCTRd2RrlQW5b72tvVU0S5IrmLaSPExwxeYSXsGYgra17m243qbxRkmLaLxFxKqqAnSikWNu5Jvt7Upz6D7JjS2tmvyZjcgdB7A07h4rDrJHYHUp36C4tU2tMtqVJo28I8QR+AtzYqo3vz96X4HFBMVNckLqvY9Li5/WmPCmDwcUKpoF7A6yAST3vb9KZx4DDpO0gRXaSxLNYnYWtSy6FaTeCuS8TQx4h2Vxvbb5VW+POIVmMbxoyk3DScgw6L6/wCCpPE2Bw8WNkUAeHINWkD4TuDyv1BPzqu5xjvvvvBrUKAo7La3T1q0i/VUmRdTzAaV1MtzfqRWnDYl2vzFvlWWW5gEFwbEXBrS0EgBYWsWsR1Hbans0cqppjg5rGlgF+JQpJPZgxttyPKtNonaWTToF9mB5eijqa1xYKNXjEiNc7ksdiP9otRxDhkV18C6o21j0PfbuKbeKZEoWmzdhljDhYyzEG4Ycz7AnamMcjNMyjE2uwOll8xNrfUUl8Iwx7obu40PboAbget7fSrFhMPI+DclgCbEf6hbkR/nWs5Ujl5IJK+yPiMvSR5GdrOp2tya23596kxACWWHV4SMo8rebcjlz3WsMCAWWMRBZwQTqJAIPc8j71ofELpmLx2fcbi+kg3FiPS1ZrJkQMvidFZz5EQjUpPm7XF+lS8XFF9ohZi/gaxqQk6htub89J7+9SYsck0S+IhkcgAPYjSegB6b1k/jK33jIJIUuovfWDvselrcrdaqLd3Q/bB2GHIsNIglwyKkukWYXsw7Hnt+lIMbmP2t1wuiSOeNjuykaNtxqGxB25GlXBfE4hAMsqlJG22toJ5D1B796t+djENPHJFFqQKQ9zYntba9/lXYpRkrJi3YyyXJhGn3kjSt3aw+gH71BzvD4dGQRnwpHcfCB5hzNxy5C16hQ5riJ3aJR4Ok2LHzN326VOx/CsYjLF38RfMJGa5uN9+lvTbnVtrpCSp5ZPxGFAieSIMXA1aQblrDkLnnSPLs9ixOHIIWRZgBb0P8U9yHGh1DqbqwBB9DvVezXJsPhpkkhQITIWexPW+9r2503jK0KOcPZbsHEqRBQBpUWt0sByqkvgsaUZcINJ/C0jWCj0G5NqsOLzdUi5jU2wF/rXuCndjdBqPb+9Eqb2EU0itZxj8XhcK33W/wu2sFVvtcdTv6VV8Q6ywOykrJEAULW3OnzctiCeXWrvmOAgxMPg4h5CCbsEOkEj87X9a5txpgFwjxrDK0iNzVviFu5GxHLpXPzRe+jr4JR12NOGsQ9tU7E2Hw35ntUfiGHEyHxoVvGB8N9wQb7enL6UowuNeVSsK3axsDt/hpjw3Bi5YWKMoIv5GJue/oDUe1qmdUklpleix07EyMrkAG1gSF5dq+qq4BlearGD0tzVu47jlfau/1UDm57we0UUVZzhRRRQAUUUUAFFFFABXHcM+IhdFcoVYEC1yLix9xtXYq4xm800giliXyKbuo3NiPiPYDtXL5PVHR4+W10e57DigDOhD6OaLtYdT1rWc8xSgNJGuk9Qbn6VsgzF5EKqCA621EG2+1/WnWAyyNIFQkuoX4jzNq5YpyTaOmUlHEkVmHPnmP3ERdUPnuSLdtrXP5U1xOaLNDJHFIvisDcgEBSflWGHSILphCwyKSRbbzdQ1+YNt6XZZC2JnmddMaqQNQ81zbe1ugPW9VFZpC5KrVGzIs7doiiIzFWINh26dvSkGX5cixzBkMbszNY/Eu919un1p/g87SE+DORG6ehsR0I361W+JMxWedThWLyEhCv+oWJuT0t39TXWqox70S8pzeTESeFGApCkszclttyHPfpTfGZI0GHZxLrO58y8z8jUbhThp4ZS0pW7ixVbmw/m/X0qx8TZZ9wwiIUnYlje3qO/tTUcClP5FO4b4mRUQMdJ6r27+9T8fxBI+NiRFZAikksLXBsSe9th+dSMg4OjjOpn1yW2JAAHsOZ96M5D4tkjT7rExHzatxpN+3O5G3tSadZKtXgcu0E1xJGpuLXI/fpVKl4VxmGjOko8ZJAYmxAtzIt2qXm5mwUkKzadD3PiKdjpsbWI57irHnWfFcMfunYMLbqeo5UlT+wsr6kjg/CIuERXCk23IH70nxggGNSNndj4e/mt+LY7f5vTHgfLGbCIJXIcqNh0H82phnuDEkf2RjpkIvHKRtqHI+h7iqccEe1SZzvjeTBSIqQp4cysb6V6ddV+53vvyqqYrDeGo0PrLCxXt/Nb87yrFQYjwZl+8NiCDcNfa4NLHMsUvmUhl6VVP8G0ZKtmeFe1lEXmDA37em9Ts5zAyyKY0CkDTYdq2YzFBJFYG7rza/Nu/7D2qHgZ2llJVSWY9qLekWkqyz3GmdmSOUFdO4vz5dKYF4FhbWCWt5Te1v5NY6FxMoXzAr5Bq2N7m5IPI36dNq1/ZI4ZHjxHnsNrH6VLWTSOEaBmDaIwoLXa5J5DawHzuSflTZcKIQPHkOlwdBQ7Kex7+1LcudyrqIS6nkew5CpxRYlEeJZZVdboVJupGx+e9KSOHyFn2fZvxKeZftEhU6CUaM8797joelT8oeRdCzuEDi4ZSDcjne/v8AnUJ8BCojeQeIrDTdSSVNr3t06b17ksD+E0pTxlFx0NxboL36VneDneSRhcNbDaZlKRav+4rWPp5dxvSdsREFmI1SMrKUlt0B5G224P5U0Mc8KRsuqRCvnBUeUX6WO45Vsw6rqkuWgWVNuRDH8R3/AE6UKVZYEaHONOKw87o5Ed2Nl6WsD623513TLsa88Suo0hhdddxz5G3P9K4nh9Mbx+LMzB0IFgFtv/erTgP6nQohEgdWUbgAEH/xrp4OSOUJwb0WzGZbJhQZtXi2DNJsAb/FcC9ulrXpdBxDDjoSWf7th8Ib/wBv4ptlmZDEAM1jERyv8QPfpamcWBw0waMRRqOR0qv8VvVi9q2Isgw8uHw2pVLxopKhbatI3tanWCePFQ6ZVBWQb29ex/eo2Qy+A5w5N/CsPUqfhP5W9xU+VFicadlbcDt3/wA9aazjoUrv9ldW2E+4mVGVuRYbOPS/I+lWPI4oUv4K6L81B2+XajNMvXFwvG6gjcC/X+1L+H9GGRYFAXwwFI9bde/vUxjTobdogJkGHixU8z6mMj6grMdKXAvZeW5ubnvVT444aSaZcVhjHGltL3v5zfpbsK6JneT4fFQyrIttSm7KSG2G1rVR8XEcTGI0OgILoF5Cw2uOu1TyYVUa8Vt3ZoyvJ18FhFJpa1gWX3326Xqu8P46TCzGGQ+YMdQ6chZgfXf6VjlmNxOt4xH5o20nfa/p3pZjcQXxhaXZwoFu3v61hJqsHaln+RsIsNNjJmcala1xfa9hq5da+jK+ac4xkIH2iNQjgaZFXYHbZvrt8xX0sKfG7MvIjVHtFFFaHMFFFFABRRRQAUUUUAFclzKCZgWRl07Fltuf23rrVc0yEs8SNKCrFRcW3BtvsfWseaHuqNeOfpkreK4mXS0DWEhFgp5jbY/3rbl4li0fa3LavgC2Ic+h5fWmWcYOGRZPERQ4vZrbi3Ig/tXmWYdjAqsV1AXt0v6etee8YO5NVdFdwWr7bIz33a4H4R39zyqxY/BmMNJCSzORdRYbkgXFrfOl+bZdJMwKeVh35flSfF4rEoWTzExlSwtsRzFmoV2PEldkzi7hXxv/ALDvuoVdKjpfc3PPn6VCjwccMiCCMXsQT1qcmPkxkEiJtYG1+h/nlSvLsPiItXjQm4sS67gC3P6120qtHPbWGM8BjicRImJYRFrFCSNLWvcX5A73+tQ+KuLIQIoVbxLNdihvyvbcc/7VAzzMoZIfDdgxJ29KbYThlcThwkXhhh+IDa/r1pxbeiWkss9y/Pr2EEd3Nrk/vTTLctxRxEkrujmwAUXvtf0t1pBi8skys/e2YyGyMl7XAvpItcHmad5RxRCsYJbT1IuAQetV/sKr+pBxvFLSYxVki0tEGFiN7m1z6bdu9PMwzj7h2FrFSLnexHK/oazjnwmMVjIq9NL3sw26darx4Lmm1quJGgG6ah8QH+q3L5fSlb6yFRrOCPkPFjIv3iMpHLym1v2piOMpJGLtE6xDbXpuCR3I5GoeYZs8WhRGJGC9Nwy3tue1MuFeKY0hRCANIA9rc6Iu8WVJLaRRuOOKBip0ZbWjWwYdTe9LcTiUbEkXJUAAk9dhq/Ot3GxjlxbyxhVjJAI9bbm3r+1Lky37syciNh72vV3RUIt6JfEOUrFIpiYMjbitEM7RuNY3/D2I/eoyysQjN8IuOfzqVmmYHEBFNj4YsCP83ovJp6qrHWb4gYp42TRG/wAJZjYctrn3FhfvSXOsPoEbFTruwZr3Btyt7VBwwdrsDfT0plgs5K7lVI6B1uAedwOV6G7yxLVIk5LmbKbKFJP4WF7/AC51liMdKgaR0BSZvQ2vudulH2tsRNHfynvbSNPXp7cqnR8OoXlglkZLbx33tcXHuOlZtpHP5HI3L1ZNmzBhEuIRlRQArKRvYnY3/wA51jPfw9eD3sAHW+9z29ah4GYQOn3TMourBgSjNewttU6HARCUJofDkAllUkXH4T78+VZtI5dC7J5cRAxYxylVB0HsB8X5Vs/61E3hKyKbEkAjY325VNyaQy6oXkKIuwI5svK++w9605RhEfxoGjVliLASbBx2I9eX1pqpbwOzz/pl7qFBkiBuHe4KNuLevKomU4LWnhSRrGAAS52JXqVJ9KnYDBvLBHF4fhyN5hK34gOYNqyjy+bEzQJKQFVzGyi97db9htb504JN0hp42dR4PeGIeHAirH0A3v6709gy5YZHZL6ZG1W7GwBA9Ovzqq5Lgfs0rxAWUWI9iLftT3iHNmhijZFMjGRQFBFyCDfnYbc69HFWZVbwac4yRpsbDKsnhkRMG2vq8wsLXG25+lZ5jlbmaEGXZdRZQNmG3zG9q1LicR9qR2iKw+GV1XB8xYEXsdtqY56D42HYMFB1qxPY6SLeur9aikFsYviAiXJsP8tSSXhpJZTMZXWRuei1rdBuDemeOwsfgyGQ+UKTqP4bC9/fakmFixxw4fTC8lrmMMyn2uQRem67Ev0b+IUmw2Gklw48VlUnSdtrc/W3O1cky3PkVbuQCFAYHrar3ieM3UeG8Dxu4KkPbbbf3qBl+JghS2gegH7nrWPJUsWdnAnFaK/keaiWRpQLB3uCOY6A+9SpOEo8biHlEjLsBZbcxzJJ51UOIprSytAdCc7Lyv1tVv4NzkRRLvsRa/51lFLT0dMk+tlQOLaDENDJZjDcKLc7nVf/ADlX1OK+ecNpkxEs6gWY7N6DYW9P5r6GFXAw5+j2iiirOcKKKKACiiigAooooAK5hJ8N1lH0/g710+uPwy4eSIaAQ5XZdVt9PX+ay5Va2acayeY1IplYNKQRYHTbzG/XY+1SMSiR6ArEXI+LcHtVElLQBY0Vk1bgNf3JBq4w4bxotGI1XA2IBW3bfvXnYO9xpXeBzPjbL5iLEW/4pF9qjbzLdiQN787flUpJFhw2vFsDa123sTy5evOk2T5tGo/7JWO91LKRa/Ln6Vr6+7Mo/G6F2B4kVjYkI+ohh86vS41ABdhcqB+d6Q4fLosRDqI2k3+tVnOicG8cc7F47Erp25bWPcb11ZijPEmPMuw+GEssjIpu50+g9PW9/rUjKOJPvnivZr3U3tcfyKrs+V4iSzx2hje3xbkeoX26Xq3YPhHBPHuLsBbWTve3M/PoKIKV2hS9ayQ+Kc5jYrG8oLatW4Fh0A99z9K05bFh1YWGssfhtcmlWD/p1G5Ms8oRLkFVHra979e1qb8McJy4ZjIskbXBUbEbX79DyonFvIRkoqkxdmHDGLjWSVQBHclY1NyBzANudM8v4uU6REQWtt/FTcXxQ6a42YRuNgNNzq6Uxy7KsNcsyKsjbs42JPWpWPqU5f5oUZpjvBl0zL55BdAtzqHW1huQTuPWq5g+DvteJLSIYYh+EEAsfXsLfP2roGWYJzNKdd1XaO/xAEAkX96p2MzOTL5ykzadXmVr3uCTT1kSzgqnF+TfZWMWtnTTqhJ7XsQfb0pPhpTINIIRT1PT5Dc094nzSPGyxgHyJqNwP9Vr/oKU5llskDqkZMiModT7kj67VSybRTilZumwr4UJrANz5WF7HrYgi9/lUTM4ZDIJHUKJN7Wtf19qi4vFyMVUhjpOwNSU8bE202tHtdmAsP1q9itLDG/EUCLApS2sKCSPXpSvC5rqiMZXUCO1yOvOt32WeECSRNUYI3G6n0NQoMwCSsyLYE3A7elEvyNPOR9HmGrDaGIDRreNuxvex+VxW/P8ArxxyLivvSALWsLbnbrWgYFsTfEugZORRbC5tesOHMYuloTFrViQvv3ueRrKUapmXkrsaYKEFXgnnKMhG6gbWAKkg1CaJcRMVlxGpUXSrIO+/Inf2rXEseFxFvNK2m7alBKkbHkOVZ4DMUfDsRCLI2onYHTfpbc7dKn1rKOMY5UzTExFNQibVq1aTbqAex52P1rXDgYY9UkoKJJdV0ne/wDuH+o3/KscKYVxBdi8cMgGjcqLjnpJ+Vga2wyiCXwlY4iJwwRSPNYW+Le19+dS7BYZqyX7SsyxLokOkaSG715FmQTFDEByI1e7g872sT8q0yZWECtA8jyWOpCCTdeQ25dq1ZwftEInYqlrKygG/OwPuKaaTtDVMvvEPGsTT4YQMGLAhm/Dbaw971YMbD4sHiKNUsZJU9DfmvoDauUjIFnQeFPdFsWLi2k8trc/yrrnAmLCw+Ez+JbYsV06vW1zb6128c/e0TLCVELhTO2zCKWNFkhABRmcDZuRC2O5HP6VNz3KZFEagPOVuG7lTbpyBBF6mZbgxBNKqnZn8QegYAfqprZmedrBikSTyrIl0Y8rg2IPbmLfOrq1km3eDVlOYHSYMQL7WJYfGOW46N3r1McIJDFe7LY262PI/wCdqevHHLpLAFl3U9RVe4k4bXEYqCUsV0IwOnYncWF+gpVJBcXs3Z7lUGPQBiUkX4JF5qf3HcVScdwI8iIrTsl2s5QDlY8r8t6u+a5YYxG8bsFBsyne49DzG9L86zEhokVWI3ZmCkhQNhc8hcn8jQ4xeWiozklUWcrzngx4cQMP4haK19ajc9LEcgfXlTI/06EeFcnENfTew+G9bM4zkDEyeIwBPw37ClmYZ7NIBGNo3Ni/Lb0vzrmk1bO+KlSbZBwvEEceH1ICSByt1t17V9PVwDBYLCtGUYNbk1rcuVr9Peu/0uJ3ZHkrR7RRRWxyhRRRQAUUUUAFFFFABXJsBw4UUP5fEC+U72Xr/hrrNci4Xz9pQImUBxdTc9tjt8q5fJrFm/D7U6GOFlU+Vjv+JTyP5VqyWY4gSqpKhDpN+YPt3tUA5ZMkkkqAFQSdBJ1Hv6ewvW+J8Rh5TJFD4olALqCARYc7nmQPr8q41XZ01jBAzyU4KLROPFjcFbgWvbfcdD/ep+Dx8b4ca7MjL5gex53rcnEcUxs6+GykrpaxYcr+gvVQ4oypnmAwaHwiA0gXcAhug5bje381vxtRlSIabXyVMncKZPi4FaJZIiu5VW1XVSdtwDzqvcT4KVZNeJsXXcBTcWBufrVywmcvIzJEpZ1+K3Nfflv6UhzdWYlZAdRv5TztbmbbVvN4JhsuWVeDOgJClWFxf13+VKuKchnjUHBWs50kO3wE/iHcfpaqrhM+KL4aK2pR8PVfn2rquQSK8SagL2F797b1pBKTM53DKKlFw80WDLLKZJI7MF2AY8iN9/maaJJNov4ZbsRba/Q7/wCWpJxLm6Q4nwkdjZ7yXGy3Fx+tTZOK4YYTdwW5gDmT2AqbrAU2rIWaf0+fEytPHOiOwF0ZSRcC3xA7belK48xxekqIS0iGzAG24NvpemuRcQyTRnwI217bm4Ud9zz9hepOWYmVJZTMNLl76bg2B36c/wC9JpMtSksMOEMzZEPj+SQMdatsQf4tXmZRYTHI7khpApC9bjflTrEzwuwkkS7R3HI8vl0pZgMrwuIlM5j8sgFgCQtrbGwtuf4oX4RLd5ZxqWAxN5Lt5V9zcA/vTDD4ieFRI6nSQVDHce2+wqwf1FyvDYXER+C2nVs0d72sPKR2HS3tVdxWNLxsoUlOvYDrT0zp42nG0yG2NEku221SGxsZmcqNN7WHyF/zqRi4kGH28Jm7Jdm+o2WlOGwA0CQMHsfMnUDv6iq9RPkyOpszZkKoSVOxJ5D+TW/OIGkgjuUAG115j3FLM0xrBIkKlAhuFtbnzPrWSyiQBAwBa1ieQ360smiad2WGPKJsPAJo5UlS13QbMvyuQ3y39KSY7FTMqEIVUPdDb4ie3rWeMeaA+G+lgfLqXcGnSpIkMKJKrjUCdV/LtUyvpaMedNxVZPMNiyuKHgowkZfvAQBvy5HlcHlWGX5TAs88bs+34TaykgkjbmLkW9K2Y4n7YxxUhjYKLFCLHbnv02qI2AjYnEuxEbCx3IN+Wodxy29azTdUcODfJjJTFDA66GDBlDjnsRcW96YzyfeSxSCNsQwBRuXTaxPLtS/DwNIo+0hlkW4hYciSPmCDYXFYRZZK+IdpZDG8YstwNxa4/wCb1OHsnBNw8rCdkEvhzaAGVhybe3wkdLVpwzxssPgDXKW1MjMCrdSbHYb1IlWR4ZI8QgVls2vna+wsevPepEOAZ0XCxFXYKCsgABXflz9PahN3SHSWbFHD8TnEWKOsZlsVC7A77bdL111eFXJV45PCO2ry3uO1rj9ar/CXBeMgdHfEQkAklBq/9rcwavGOnlj0AIWDMFLDkt+9d/FGo5wzNt3gr3EifYXGLaR5ItPhyLYXX8QYW58iCPWpkSR5iiuSyIt9N1Fze25vyG3Kn2PyiKeMpJcqRyvVfzCFMuXXrPgM1jq5oT69VNvlV/p6HF3rYYXBzYYsrODGAdDHkO3XYel6RcMZlj5P/tYhAySouiOK90tc9e9+/QVc8HmSOnNWRh7gio/DGMjZSITeNWZV9gbfSnTvY3LGUYxH7bCQzPEb+W1rgjbcG4+VMMOBCujoNt+v/NR8WPDm22Db/saqfFWbSDMsNEGtGY9ZA6m5G/pSbSViUfZ4/k59Nl8mFmk+1qPEvcAm4Cn4bHqP4rJMD9vkDM7Kqmy6edyenQCrl/VjARyPhZXFyEkW3fdCL+2/1qjZZmYiRUsQwNgLc7Vyz+Mmj0eL5wTJedZQYEVoJBIHsCrMCBcMQbgCxFtxvzr6Nr5p4txhQQkkgHUSq9PLsf8AO9fS1HHWWjPyLwme0UUVqcwUUUUAFFFFABRRRQAVyUZKELTwD743J/3X3I9DXWq45C+JV1iYEE/iB7DnXJ5Taqjo8dbHYxU8kepYwQwG17GtOTYwlXMgMb6rKrc9qz4fkGGZklcjUQU8S1+W4B677/OtmaZemKmSVJLaFKkrY6rkdfT96wcV6+12zS/k41S/J5jMrjKsZFVi99RsLn96rnC+OSOJQtyRsQed/X1702jwExmBaVTGl/KLi56E+g7d6icYZNFNpNzE5I1MnNhfceu1acX5E31sgZJxhGuLnBAA1KefxG2k278qkcTYomQTpBJoCnU1vUW259+lQcNwWmFIxUbO+gHXGwFwCOakW3H5inEfFGHMZ+9Wx7Hn+9dLfxpmdK7iVTK868XxD4WkSkeG1viIFj/b51aciXGQQgPF4g7owvbpcG3TqKrEWdQpEFS33bkAcja+1vWxq0TcXgLH4ILFwBYiwB7n0pRddlSTa0VniF1GKDtFZJmVdjff4fN1vV/gyyB4WR44tJFrKAD6b22qK3D8M0JVra+errq53+tIOHI5ZcVNDiWAWIgeXYPcX3Pa3aqarolO1vRs4b40iIZWAOnUo+RIBrcgjxuLVw7BUiCyaSLatRIBPcL+or3MOCMNFMpRbKxJK89x+3pTSHhGKNTLhPJKTcj8DbdR09xSqWugbjtD/DZdHh1uoJDEarm9ctzrP2wk8sESF/C2DDeyncau1u/pVibH4p1uGAYOA8fmYhb2JAHM36cquGAkSOMkIV1bny2JPc/3pUpfoVuGXk+dMZjPtDmSc3Zth6UzyzNfBVhYHULfKtHG+X6cbOAVCltQA6Ai/wAt70synC65NEhIAtv7/tVa0bweNbMsBmHhmQJsrXBHod6Y5XjVTzgC551o4mylIirRsSp5mxt8j71pWWHSERBrY8+ood6Lhhsl5pjvtQJYsSo8rdj/ABWEGSRmDxEkJmB+HoRammW4wwqyoBvsTYUslw0kOlvwSEkdKm7NHBXckRUxbyoFRSzKbm3YUxwOLV9MbH4jzHTr8jtUrKsXDAZCAUdomXY3uxtv6VDxeXnQspZVjZ9yp81+9J1Rly8koJpljzXAQtKImkBXQGDEXI9PatXDU0amRG1udxGnpboLb3qL/wDG1eNmjlLFz5NQsbc+9e4XKZ9EUySIGN1Ub8+e9YvVWedaMHxCDDJfEuJAwOghbD8NrAA3H7VvxkELGJy0jBtKsV59StvpuPavcdgAHaSVV8SE+ePbQ45nfnfkRUufOUxEKCGKOMiRSthbUTtb123+VX6qv2FmmXCqI3vPJ4g2MLqPMO1tipItWps2OHxKyCMR6Fs8fwlh0PvbrUzHGQrMugMxKv4ii4X1332HOk3EEQYOylZiFB1NYFfQAbEVPG/kPB1nJOIjNAJxDMkZ5FgvLvYE7VMzHiuNIHs2pmUhQAb3I2/ms+AcwSTCxW5FACO23Ko2dcMxRF5SSVdha/JLkbD0r0pN1giLjeUZ8H4jHywqZljO2z7rf1I3/ambxxTaosUqSFG+Hew2uNj1sad4VxpFtrVXck4aTxJcRKS0srEkhiBa9lHS9h3pZWxWnnQzwmXYWIERwxqDzsopNlpSLESxQRkR3DjSDpBPxDbYb7/Oso+HC2IfxXYwqRoXV8Vxc6rdByt1tVnZ1jXoqj5AULGUDxjYhzHCTzPHLFo0BSCGJDXve/Ii3obVsynTIPvY1LqSpuASLEgi/OmeExyy+ZTdTyPel0LqJZLHcN5h2JA/WmlkLdUUX+oGCxU2ISOCPVHACSSRc6rfkAKpLZbLObYeMGRD5wdjsDt771euJM1JxkoUkBdKn6An8jVfzTNhBiVkUCzrdum62Fx32I+lcnIk5Wz0+G48dIX5ThjKrtiVs4upU/hHb+9fRtfPHH2iYRSI1i2oMB+JdNxf2O3zNfQ9VGujHnuk2e0UUVZzhRRRQAUUUUAFFFFABXOZp18VSW303t7bH9aKK5/I0jbh2asZDFiZQG0OkY1Mrd99JP5/St2CRWuEXwkG1lFtXr6CiiuP+42f1IWIzWCFyAQo2v2vyO/0+tYZ9l/jw6w5Ro/OnZjbk3cEUUURm2y5caik0V5MzxwwzyHCsigXJcgGx223uefUCsP6XADxrJ59dzboCBbc9OdeUV1vBluLYf1IwQjeOfReQHygfj6WNvemOY8NYg4UNGFLdVBsR7HkSD7UUVcPldkezilRWsl4hxMkvgSAoBctJbzADZtuV6teZ5K2GQ4rDO0pNmdZTe4HYgXFu1FFFDbyivZ1xHjDLBM4UKLgRryIPPnvfYVccizgyG0QNyOTch2v6UUVCm7o1nBelijLjiYn8WYGMkXfSpKk36sR19BV2kzaGVLPYX2t37UUVcZdGLjaspH9RMuhMKCGNPE18lUavUgje1cxzXAsZVjRSsnIg870UVVUbca+JZOHc3i+znD4hNQ3091PJgfQ8/ekOceGqAIoDI2zdSD0NFFNvBpGKybJhKIUnZFKaipA36bg9j6VpxWZNMqwkkgfD6ddqKKTVApO6ZNxWWQRIGILl47+YkaT0I71nk2dFcKU8LxFAsxKXsO96KKhsx8lKkScHgjoEuHlOrkIuYYHmB2NScZOkiwfZwYyraXFjpHlNtuf6UUVnJYs46DHYKeCSWZpI5NIFxfmLWvY7fKvMshiX/8Amj8bysJEkIsD007bE77UUVKyrEzdDOqlY0cprQhjIpPKwFuXzFa8ZFqEbSRgJpKKVN7m42NvTcfOiiiC+QMi8H8Uvl8xjkDGFjy6qe47+3pXbIczw+Ow7xrIsiuLEqb2679jRRXfxO40x8n5MMI2g+AZdTWv6hRt+4FOTiljQsxCqouSeQAryitl9TN7KblnE2I8SZ5ovui90YHdFsBZxb0vcd6fTZQuJeOV5GugNo7+Q37jv2NFFZRdxya8iUdCnhrEN408K+RYpNFn2sdIbbuLHatWEwKx5niizamk0Sj1UqEt6gFT9aKKcehy2/4IX9TsklOnF4axuAkynt+Fh7cj8qruD4VhYh8Q3iuBt/pHsP3NFFRNJTNeGTlCmLuPMPh08KWNdDXKEX5rpJ/IgfWvomiioW2VzaR7RRRVHOFFFF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9" name="Obraz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5085184"/>
            <a:ext cx="204345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6.</a:t>
            </a:r>
            <a:r>
              <a:rPr lang="pl-PL" b="0" dirty="0" smtClean="0"/>
              <a:t> Każdy posiłek powinien zawierać warzywa lub owoce.</a:t>
            </a:r>
            <a:br>
              <a:rPr lang="pl-PL" b="0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56992"/>
          </a:xfrm>
        </p:spPr>
        <p:txBody>
          <a:bodyPr>
            <a:normAutofit/>
          </a:bodyPr>
          <a:lstStyle/>
          <a:p>
            <a:r>
              <a:rPr lang="pl-PL" sz="2000" dirty="0" smtClean="0"/>
              <a:t>Warzywa </a:t>
            </a:r>
            <a:r>
              <a:rPr lang="pl-PL" sz="2000" dirty="0" smtClean="0"/>
              <a:t>i owoce powinny być spożywane kilka razy dziennie w ramach głównych posiłków i pojadania (co najmniej 5 porcji dziennie</a:t>
            </a:r>
            <a:r>
              <a:rPr lang="pl-PL" sz="2000" dirty="0" smtClean="0"/>
              <a:t>).</a:t>
            </a:r>
          </a:p>
          <a:p>
            <a:r>
              <a:rPr lang="pl-PL" sz="2000" dirty="0" smtClean="0"/>
              <a:t>W diecie powinno się uwzględniać różnorodne </a:t>
            </a:r>
            <a:r>
              <a:rPr lang="pl-PL" sz="2000" dirty="0" smtClean="0"/>
              <a:t>warzywa.</a:t>
            </a:r>
          </a:p>
          <a:p>
            <a:r>
              <a:rPr lang="pl-PL" sz="2000" dirty="0" smtClean="0"/>
              <a:t>Warzywa i owoce dostarczają składników mineralnych, witamin i flawonoidów. Są głównym źródłem witamin antyoksydacyjnych (C, E, karotenów), które mają działanie przeciwmiażdżycowe i przeciwnowotworowe</a:t>
            </a:r>
            <a:r>
              <a:rPr lang="pl-PL" sz="2000" dirty="0" smtClean="0"/>
              <a:t>.</a:t>
            </a:r>
          </a:p>
          <a:p>
            <a:r>
              <a:rPr lang="pl-PL" sz="2000" dirty="0" smtClean="0"/>
              <a:t>Są </a:t>
            </a:r>
            <a:r>
              <a:rPr lang="pl-PL" sz="2000" dirty="0" smtClean="0"/>
              <a:t>źródłem błonnika regulującego czynności przewodu pokarmowego.</a:t>
            </a: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5013176"/>
            <a:ext cx="21289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5013176"/>
            <a:ext cx="223202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7.</a:t>
            </a:r>
            <a:r>
              <a:rPr lang="pl-PL" b="0" dirty="0" smtClean="0"/>
              <a:t> Ograniczaj spożycie tłuszczów, w szczególności zwierzęcych</a:t>
            </a:r>
            <a:r>
              <a:rPr lang="pl-PL" dirty="0" smtClean="0"/>
              <a:t>.</a:t>
            </a:r>
            <a:r>
              <a:rPr lang="pl-PL" b="0" dirty="0" smtClean="0"/>
              <a:t/>
            </a:r>
            <a:br>
              <a:rPr lang="pl-PL" b="0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Większość tłuszczów w diecie powinna pochodzić z ryb, orzechów i tłuszczów </a:t>
            </a:r>
            <a:r>
              <a:rPr lang="pl-PL" sz="2000" dirty="0" smtClean="0"/>
              <a:t>roślinnych.</a:t>
            </a:r>
          </a:p>
          <a:p>
            <a:r>
              <a:rPr lang="pl-PL" sz="2000" dirty="0" smtClean="0"/>
              <a:t>Do smażenia poleca się stosowanie oliwy z oliwek lub oleju rzepakowego bogatego w zdrowe jednonienasycone kwasy tłuszczowe</a:t>
            </a:r>
            <a:r>
              <a:rPr lang="pl-PL" sz="2000" dirty="0" smtClean="0"/>
              <a:t>.</a:t>
            </a:r>
          </a:p>
          <a:p>
            <a:r>
              <a:rPr lang="pl-PL" sz="2000" dirty="0" smtClean="0"/>
              <a:t>Ograniczaj spożycie </a:t>
            </a:r>
            <a:r>
              <a:rPr lang="pl-PL" sz="2000" dirty="0" smtClean="0"/>
              <a:t>produktów typu fast food (frytki, hamburgery, cheesburgery, pizza) oraz chipsów, ponieważ mają bardzo dużą zawartość tłuszczów (33–48%).</a:t>
            </a: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77072"/>
            <a:ext cx="2592288" cy="255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148</TotalTime>
  <Words>575</Words>
  <Application>Microsoft Office PowerPoint</Application>
  <PresentationFormat>Pokaz na ekranie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Wierzchołek</vt:lpstr>
      <vt:lpstr>ZASADY ZDROWEGO ŻYWIENIA DZIECI  I MŁODZIEŻY W WIEKU SZKOLNYM</vt:lpstr>
      <vt:lpstr>Piramida zdrowego żywienia.</vt:lpstr>
      <vt:lpstr>1. Urozmaicaj diety w produkty z różnych grup.</vt:lpstr>
      <vt:lpstr>2. Bądź codziennie aktywny fizycznie.</vt:lpstr>
      <vt:lpstr>3. Jedz codziennie co najmniej 5 porcji produktów zbożowych.</vt:lpstr>
      <vt:lpstr>4. Pij dużo mleka.</vt:lpstr>
      <vt:lpstr>5. Jedz mięso, ryby, jaja i rośliny strączkowe.</vt:lpstr>
      <vt:lpstr>6. Każdy posiłek powinien zawierać warzywa lub owoce. </vt:lpstr>
      <vt:lpstr>7. Ograniczaj spożycie tłuszczów, w szczególności zwierzęcych. </vt:lpstr>
      <vt:lpstr>8. Ograniczaj spożycie cukru, słodyczy, słodkich napojów. </vt:lpstr>
      <vt:lpstr>9. Ograniczaj spożycie słonych produktów, odstaw solniczkę. </vt:lpstr>
      <vt:lpstr>10. Pij codziennie odpowiednią ilość wody. </vt:lpstr>
      <vt:lpstr>Dziękuję za uwagę.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ZDROWEGO ŻYWIENIA DZIECI  I MŁODZIEŻY W WIEKU SZKOLNYM</dc:title>
  <dc:creator>Angelika</dc:creator>
  <cp:lastModifiedBy>Angelika</cp:lastModifiedBy>
  <cp:revision>29</cp:revision>
  <dcterms:created xsi:type="dcterms:W3CDTF">2015-01-14T14:33:37Z</dcterms:created>
  <dcterms:modified xsi:type="dcterms:W3CDTF">2015-01-20T20:53:46Z</dcterms:modified>
</cp:coreProperties>
</file>