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1" r:id="rId1"/>
  </p:sldMasterIdLst>
  <p:sldIdLst>
    <p:sldId id="281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9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cat>
            <c:strRef>
              <c:f>Arkusz1!$A$2:$A$9</c:f>
              <c:strCache>
                <c:ptCount val="8"/>
                <c:pt idx="0">
                  <c:v>Jakub Raźniewski </c:v>
                </c:pt>
                <c:pt idx="1">
                  <c:v>Kornelia Kapturzak</c:v>
                </c:pt>
                <c:pt idx="2">
                  <c:v>Alicja Kądziela</c:v>
                </c:pt>
                <c:pt idx="3">
                  <c:v>Jakub Kliński </c:v>
                </c:pt>
                <c:pt idx="4">
                  <c:v>Maciej Bejnarowicz</c:v>
                </c:pt>
                <c:pt idx="5">
                  <c:v>Szymon Delak </c:v>
                </c:pt>
                <c:pt idx="6">
                  <c:v>Anna Bogacz </c:v>
                </c:pt>
                <c:pt idx="7">
                  <c:v>Szymon Januszewicz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30</c:v>
                </c:pt>
                <c:pt idx="1">
                  <c:v>35</c:v>
                </c:pt>
                <c:pt idx="2">
                  <c:v>34</c:v>
                </c:pt>
                <c:pt idx="3">
                  <c:v>25</c:v>
                </c:pt>
                <c:pt idx="4">
                  <c:v>39</c:v>
                </c:pt>
                <c:pt idx="5">
                  <c:v>88</c:v>
                </c:pt>
                <c:pt idx="6">
                  <c:v>90</c:v>
                </c:pt>
                <c:pt idx="7">
                  <c:v>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54-4554-80C9-D6DB7E31D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p. Anna Górska</c:v>
                </c:pt>
                <c:pt idx="1">
                  <c:v>p. Małgorzata Sawiuk</c:v>
                </c:pt>
                <c:pt idx="2">
                  <c:v>p. Agnieszka Semegin </c:v>
                </c:pt>
                <c:pt idx="3">
                  <c:v>p. Jolanta Ratajczyk</c:v>
                </c:pt>
                <c:pt idx="4">
                  <c:v>p. Zdzislawa Róg</c:v>
                </c:pt>
                <c:pt idx="5">
                  <c:v>p.Ewa Horbaczewska –Błachnia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13</c:v>
                </c:pt>
                <c:pt idx="1">
                  <c:v>40</c:v>
                </c:pt>
                <c:pt idx="2">
                  <c:v>12</c:v>
                </c:pt>
                <c:pt idx="3">
                  <c:v>28</c:v>
                </c:pt>
                <c:pt idx="4">
                  <c:v>45</c:v>
                </c:pt>
                <c:pt idx="5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16-4339-9BB7-B33623239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4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3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56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709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6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85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40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6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6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6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5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5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13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8490" y="1925268"/>
            <a:ext cx="10401230" cy="2495743"/>
          </a:xfrm>
        </p:spPr>
        <p:txBody>
          <a:bodyPr>
            <a:noAutofit/>
          </a:bodyPr>
          <a:lstStyle/>
          <a:p>
            <a:pPr algn="ctr"/>
            <a:r>
              <a:rPr lang="pl-PL" sz="6600" dirty="0"/>
              <a:t>Projekt edukacyjny propagujący szkolną </a:t>
            </a:r>
            <a:r>
              <a:rPr lang="pl-PL" sz="6600" dirty="0" smtClean="0"/>
              <a:t>samorządność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36641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1836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solidFill>
                  <a:schemeClr val="tx1">
                    <a:lumMod val="9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Przygotowania kandydatów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20054" y="1551140"/>
            <a:ext cx="8151891" cy="458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38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1344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latin typeface="Andalus" panose="02020603050405020304" pitchFamily="18" charset="-78"/>
                <a:cs typeface="Andalus" panose="02020603050405020304" pitchFamily="18" charset="-78"/>
              </a:rPr>
              <a:t>Wiec wyborczy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136910"/>
            <a:ext cx="5249640" cy="393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03690" y="1666301"/>
            <a:ext cx="4543753" cy="340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57304" y="2880155"/>
            <a:ext cx="4984671" cy="373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27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63892" y="200170"/>
            <a:ext cx="3779760" cy="263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58439" y="200170"/>
            <a:ext cx="3774043" cy="261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49302" y="3045460"/>
            <a:ext cx="5038856" cy="366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19363" y="3045460"/>
            <a:ext cx="4678123" cy="3402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55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" y="102164"/>
            <a:ext cx="5243862" cy="364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794" y="3102175"/>
            <a:ext cx="5035450" cy="353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244" y="515993"/>
            <a:ext cx="3879273" cy="517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104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9706" y="188259"/>
            <a:ext cx="11077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Przygotowania organizacyjne </a:t>
            </a:r>
          </a:p>
          <a:p>
            <a:pPr algn="ctr"/>
            <a:r>
              <a:rPr lang="pl-PL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do wyborów</a:t>
            </a:r>
            <a:r>
              <a:rPr lang="pl-PL" sz="4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  <a:endParaRPr lang="pl-PL" sz="4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69822" y="2433116"/>
            <a:ext cx="8469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Wykonanie gazetki informującej </a:t>
            </a:r>
          </a:p>
          <a:p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   o szkolnych wyborach,</a:t>
            </a:r>
          </a:p>
          <a:p>
            <a:pPr>
              <a:buFont typeface="Wingdings" pitchFamily="2" charset="2"/>
              <a:buChar char="v"/>
            </a:pP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Przygotowanie sali do głosowania, </a:t>
            </a:r>
          </a:p>
          <a:p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  w tym miejsca dla komisji wyborczej, </a:t>
            </a:r>
          </a:p>
          <a:p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  kabin do głosowania, kart oraz urny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579224" y="1203922"/>
            <a:ext cx="2928712" cy="513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606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736" y="28063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latin typeface="Andalus" panose="02020603050405020304" pitchFamily="18" charset="-78"/>
                <a:cs typeface="Andalus" panose="02020603050405020304" pitchFamily="18" charset="-78"/>
              </a:rPr>
              <a:t>Spotkania kandydatów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7736" y="1804282"/>
            <a:ext cx="3902015" cy="21946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4993" y="1804283"/>
            <a:ext cx="3902013" cy="21946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92248" y="1804283"/>
            <a:ext cx="3902013" cy="21946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736" y="4222877"/>
            <a:ext cx="3896538" cy="219157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44993" y="4222877"/>
            <a:ext cx="3920802" cy="22052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216514" y="4222877"/>
            <a:ext cx="3920802" cy="22052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18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08379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dirty="0">
                <a:latin typeface="Andalus" panose="02020603050405020304" pitchFamily="18" charset="-78"/>
                <a:cs typeface="Andalus" panose="02020603050405020304" pitchFamily="18" charset="-78"/>
              </a:rPr>
              <a:t>Wybory</a:t>
            </a:r>
            <a:r>
              <a:rPr lang="pl-PL" sz="5000" dirty="0">
                <a:solidFill>
                  <a:schemeClr val="tx1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89872" y="1739594"/>
            <a:ext cx="4246669" cy="238865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75554" y="1748637"/>
            <a:ext cx="4230592" cy="237960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9873" y="4315015"/>
            <a:ext cx="4246668" cy="23886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59478" y="4315015"/>
            <a:ext cx="4246668" cy="23886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019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93560" y="736431"/>
            <a:ext cx="4646628" cy="26131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6000" y="736430"/>
            <a:ext cx="4988803" cy="261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86631" y="3650761"/>
            <a:ext cx="4653557" cy="261751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96000" y="3650761"/>
            <a:ext cx="4988803" cy="280608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27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86024" y="697579"/>
            <a:ext cx="3754853" cy="211188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93934" y="697579"/>
            <a:ext cx="3792624" cy="21331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201841" y="697579"/>
            <a:ext cx="3754853" cy="211188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9265" y="3176327"/>
            <a:ext cx="3871611" cy="21775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206495" y="3176327"/>
            <a:ext cx="3871610" cy="21775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143724" y="3155083"/>
            <a:ext cx="3871085" cy="21775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89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79858" y="564010"/>
            <a:ext cx="4793135" cy="26960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72250" y="564010"/>
            <a:ext cx="4793135" cy="26960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9858" y="3740033"/>
            <a:ext cx="4793135" cy="26960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72250" y="3740034"/>
            <a:ext cx="4793135" cy="26960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50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 rot="21362549">
            <a:off x="-702364" y="41885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latin typeface="AR CHRISTY" panose="02000000000000000000" pitchFamily="2" charset="0"/>
              </a:rPr>
              <a:t>IDZIEMY NA WYBORY!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90191" y="1982904"/>
            <a:ext cx="6997148" cy="460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797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4812" y="188259"/>
            <a:ext cx="1181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latin typeface="Andalus" panose="02020603050405020304" pitchFamily="18" charset="-78"/>
                <a:cs typeface="Andalus" panose="02020603050405020304" pitchFamily="18" charset="-78"/>
              </a:rPr>
              <a:t>Liczenie głosów.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76424" y="1162198"/>
            <a:ext cx="4550315" cy="255944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6423" y="3968279"/>
            <a:ext cx="4550315" cy="255944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40121" y="2163294"/>
            <a:ext cx="5167590" cy="29062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48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1022" y="188259"/>
            <a:ext cx="118468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800" dirty="0">
                <a:latin typeface="Andalus" panose="02020603050405020304" pitchFamily="18" charset="-78"/>
                <a:cs typeface="Andalus" panose="02020603050405020304" pitchFamily="18" charset="-78"/>
              </a:rPr>
              <a:t>Wyniki głosowania na uczniów:</a:t>
            </a:r>
          </a:p>
          <a:p>
            <a:endParaRPr lang="pl-PL" dirty="0"/>
          </a:p>
        </p:txBody>
      </p:sp>
      <p:graphicFrame>
        <p:nvGraphicFramePr>
          <p:cNvPr id="4" name="Wykres 3"/>
          <p:cNvGraphicFramePr/>
          <p:nvPr/>
        </p:nvGraphicFramePr>
        <p:xfrm>
          <a:off x="2076971" y="124432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3878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3765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latin typeface="Andalus" panose="02020603050405020304" pitchFamily="18" charset="-78"/>
                <a:cs typeface="Andalus" panose="02020603050405020304" pitchFamily="18" charset="-78"/>
              </a:rPr>
              <a:t>Wyniki głosowania na nauczycieli:</a:t>
            </a:r>
          </a:p>
        </p:txBody>
      </p:sp>
      <p:graphicFrame>
        <p:nvGraphicFramePr>
          <p:cNvPr id="4" name="Wykres 3"/>
          <p:cNvGraphicFramePr/>
          <p:nvPr/>
        </p:nvGraphicFramePr>
        <p:xfrm>
          <a:off x="2076970" y="101946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678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89212" y="255494"/>
            <a:ext cx="8485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latin typeface="Andalus" panose="02020603050405020304" pitchFamily="18" charset="-78"/>
                <a:cs typeface="Andalus" panose="02020603050405020304" pitchFamily="18" charset="-78"/>
              </a:rPr>
              <a:t>Dziękujemy za uwagę.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12694" y="1492624"/>
            <a:ext cx="66831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>
              <a:buSzPct val="45000"/>
              <a:buFont typeface="Wingdings" panose="05000000000000000000" pitchFamily="2" charset="2"/>
              <a:buChar char="v"/>
            </a:pPr>
            <a:r>
              <a:rPr lang="pl-PL" sz="4500" dirty="0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Natalia Bejnarowicz</a:t>
            </a:r>
          </a:p>
          <a:p>
            <a:pPr marL="685800" lvl="0" indent="-685800">
              <a:buSzPct val="45000"/>
              <a:buFont typeface="Wingdings" panose="05000000000000000000" pitchFamily="2" charset="2"/>
              <a:buChar char="v"/>
            </a:pPr>
            <a:r>
              <a:rPr lang="pl-PL" sz="4500" dirty="0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Kamila </a:t>
            </a:r>
            <a:r>
              <a:rPr lang="pl-PL" sz="4500" dirty="0" err="1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Glaser</a:t>
            </a:r>
            <a:endParaRPr lang="pl-PL" sz="4500" dirty="0">
              <a:solidFill>
                <a:schemeClr val="tx1">
                  <a:lumMod val="8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685800" lvl="0" indent="-685800">
              <a:buSzPct val="45000"/>
              <a:buFont typeface="Wingdings" panose="05000000000000000000" pitchFamily="2" charset="2"/>
              <a:buChar char="v"/>
            </a:pPr>
            <a:r>
              <a:rPr lang="pl-PL" sz="4500" dirty="0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Konrad Kowalski</a:t>
            </a:r>
          </a:p>
          <a:p>
            <a:pPr marL="685800" indent="-685800">
              <a:buSzPct val="45000"/>
              <a:buFont typeface="Wingdings" panose="05000000000000000000" pitchFamily="2" charset="2"/>
              <a:buChar char="v"/>
            </a:pPr>
            <a:r>
              <a:rPr lang="pl-PL" sz="4500" dirty="0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Katarzyna Palewicz</a:t>
            </a:r>
          </a:p>
          <a:p>
            <a:pPr marL="685800" lvl="0" indent="-685800">
              <a:buSzPct val="45000"/>
              <a:buFont typeface="Wingdings" panose="05000000000000000000" pitchFamily="2" charset="2"/>
              <a:buChar char="v"/>
            </a:pPr>
            <a:r>
              <a:rPr lang="pl-PL" sz="4500" dirty="0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Jolanta Panek</a:t>
            </a:r>
          </a:p>
          <a:p>
            <a:pPr marL="685800" lvl="0" indent="-685800">
              <a:buSzPct val="45000"/>
              <a:buFont typeface="Wingdings" panose="05000000000000000000" pitchFamily="2" charset="2"/>
              <a:buChar char="v"/>
            </a:pPr>
            <a:r>
              <a:rPr lang="pl-PL" sz="4500" dirty="0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Aleksandra </a:t>
            </a:r>
            <a:r>
              <a:rPr lang="pl-PL" sz="4500" dirty="0" err="1">
                <a:solidFill>
                  <a:schemeClr val="tx1">
                    <a:lumMod val="8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Sałandziak</a:t>
            </a:r>
            <a:endParaRPr lang="pl-PL" sz="4500" dirty="0">
              <a:solidFill>
                <a:schemeClr val="tx1">
                  <a:lumMod val="8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749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84223" y="1004341"/>
            <a:ext cx="999843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latin typeface="Andalus" pitchFamily="18" charset="-78"/>
                <a:cs typeface="Andalus" pitchFamily="18" charset="-78"/>
              </a:rPr>
              <a:t>Prezentację przygotowały:</a:t>
            </a:r>
          </a:p>
          <a:p>
            <a:pPr>
              <a:buFont typeface="Wingdings" pitchFamily="2" charset="2"/>
              <a:buChar char="v"/>
            </a:pPr>
            <a:r>
              <a:rPr lang="pl-PL" sz="3200" dirty="0">
                <a:latin typeface="Andalus" pitchFamily="18" charset="-78"/>
                <a:cs typeface="Andalus" pitchFamily="18" charset="-78"/>
              </a:rPr>
              <a:t>Natalia Bejnarowicz</a:t>
            </a:r>
          </a:p>
          <a:p>
            <a:pPr>
              <a:buFont typeface="Wingdings" pitchFamily="2" charset="2"/>
              <a:buChar char="v"/>
            </a:pPr>
            <a:r>
              <a:rPr lang="pl-PL" sz="3200" dirty="0">
                <a:latin typeface="Andalus" pitchFamily="18" charset="-78"/>
                <a:cs typeface="Andalus" pitchFamily="18" charset="-78"/>
              </a:rPr>
              <a:t>Kamila </a:t>
            </a:r>
            <a:r>
              <a:rPr lang="pl-PL" sz="3200" dirty="0" err="1">
                <a:latin typeface="Andalus" pitchFamily="18" charset="-78"/>
                <a:cs typeface="Andalus" pitchFamily="18" charset="-78"/>
              </a:rPr>
              <a:t>Glaser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v"/>
            </a:pPr>
            <a:endParaRPr lang="pl-PL" sz="4000" dirty="0">
              <a:latin typeface="Andalus" pitchFamily="18" charset="-78"/>
              <a:cs typeface="Andalus" pitchFamily="18" charset="-78"/>
            </a:endParaRPr>
          </a:p>
          <a:p>
            <a:r>
              <a:rPr lang="pl-PL" sz="4400" dirty="0">
                <a:latin typeface="Andalus" pitchFamily="18" charset="-78"/>
                <a:cs typeface="Andalus" pitchFamily="18" charset="-78"/>
              </a:rPr>
              <a:t>Opiekun projektu:</a:t>
            </a:r>
          </a:p>
          <a:p>
            <a:pPr>
              <a:buFont typeface="Wingdings" pitchFamily="2" charset="2"/>
              <a:buChar char="v"/>
            </a:pPr>
            <a:r>
              <a:rPr lang="pl-PL" sz="3200" dirty="0">
                <a:latin typeface="Andalus" pitchFamily="18" charset="-78"/>
                <a:cs typeface="Andalus" pitchFamily="18" charset="-78"/>
              </a:rPr>
              <a:t>mgr Małgorzata </a:t>
            </a:r>
            <a:r>
              <a:rPr lang="pl-PL" sz="3200" dirty="0" err="1">
                <a:latin typeface="Andalus" pitchFamily="18" charset="-78"/>
                <a:cs typeface="Andalus" pitchFamily="18" charset="-78"/>
              </a:rPr>
              <a:t>Sawiuk</a:t>
            </a:r>
            <a:r>
              <a:rPr lang="pl-PL" sz="3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Font typeface="Wingdings" pitchFamily="2" charset="2"/>
              <a:buChar char="v"/>
            </a:pPr>
            <a:endParaRPr lang="pl-PL" sz="4000" dirty="0">
              <a:latin typeface="Andalus" pitchFamily="18" charset="-78"/>
              <a:cs typeface="Andalus" pitchFamily="18" charset="-78"/>
            </a:endParaRPr>
          </a:p>
          <a:p>
            <a:endParaRPr lang="pl-PL" sz="4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71535" y="371061"/>
            <a:ext cx="10353762" cy="970450"/>
          </a:xfrm>
        </p:spPr>
        <p:txBody>
          <a:bodyPr>
            <a:noAutofit/>
          </a:bodyPr>
          <a:lstStyle/>
          <a:p>
            <a:r>
              <a:rPr lang="pl-PL" sz="8000" dirty="0">
                <a:latin typeface="Andalus" panose="02020603050405020304" pitchFamily="18" charset="-78"/>
                <a:cs typeface="Andalus" panose="02020603050405020304" pitchFamily="18" charset="-78"/>
              </a:rPr>
              <a:t>Cele projektu: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940299" y="1736035"/>
            <a:ext cx="99397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pl-PL" sz="4000" dirty="0">
                <a:latin typeface="Andalus" panose="02020603050405020304" pitchFamily="18" charset="-78"/>
                <a:cs typeface="Andalus" panose="02020603050405020304" pitchFamily="18" charset="-78"/>
              </a:rPr>
              <a:t>Aktywizowanie życia społecznego w szkole</a:t>
            </a: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Uczenie się samodzielności, aktywności oraz organizacji życia kulturalnego</a:t>
            </a:r>
          </a:p>
          <a:p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   w środowisku lokalnym.</a:t>
            </a:r>
          </a:p>
          <a:p>
            <a:pPr>
              <a:buFont typeface="Arial" pitchFamily="34" charset="0"/>
              <a:buChar char="•"/>
            </a:pP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 Kształtowanie postawy </a:t>
            </a: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obywatela  </a:t>
            </a:r>
            <a:endParaRPr lang="pl-PL" sz="40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  </a:t>
            </a: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aktywnego </a:t>
            </a: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oraz świadomego swoich </a:t>
            </a: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</a:p>
          <a:p>
            <a:r>
              <a:rPr lang="pl-PL" sz="40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  praw i obowiązków.</a:t>
            </a:r>
            <a:endParaRPr lang="pl-PL" sz="40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571500" indent="-571500">
              <a:buFont typeface="Arial" pitchFamily="34" charset="0"/>
              <a:buChar char="•"/>
            </a:pPr>
            <a:endParaRPr lang="pl-PL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2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83095"/>
            <a:ext cx="12192000" cy="970450"/>
          </a:xfrm>
        </p:spPr>
        <p:txBody>
          <a:bodyPr>
            <a:noAutofit/>
          </a:bodyPr>
          <a:lstStyle/>
          <a:p>
            <a:pPr algn="ctr"/>
            <a:r>
              <a:rPr lang="pl-PL" sz="6600" dirty="0">
                <a:latin typeface="Andalus" panose="02020603050405020304" pitchFamily="18" charset="-78"/>
                <a:cs typeface="Andalus" panose="02020603050405020304" pitchFamily="18" charset="-78"/>
              </a:rPr>
              <a:t>Co to jest „Samorząd Uczniowski”?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77144" y="1841242"/>
            <a:ext cx="116089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Samorząd Uczniowski (SU) tworzą wszyscy uczniowie szkoły. 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Posiadają oni prawo do działania </a:t>
            </a: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 </a:t>
            </a: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w szkole </a:t>
            </a:r>
            <a:endParaRPr lang="pl-PL" sz="4000" dirty="0" smtClean="0">
              <a:latin typeface="Andalus" panose="02020603050405020304" pitchFamily="18" charset="-78"/>
              <a:ea typeface="Microsoft YaHei" pitchFamily="2"/>
              <a:cs typeface="Andalus" panose="02020603050405020304" pitchFamily="18" charset="-78"/>
            </a:endParaRPr>
          </a:p>
          <a:p>
            <a:pPr marL="285750" lvl="0" indent="-285750" hangingPunct="0"/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  i </a:t>
            </a: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środowisku </a:t>
            </a: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lokalnym.</a:t>
            </a:r>
          </a:p>
          <a:p>
            <a:pPr marL="285750" lvl="0" indent="-285750" hangingPunct="0">
              <a:buFont typeface="Arial" pitchFamily="34" charset="0"/>
              <a:buChar char="•"/>
            </a:pP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Mogą </a:t>
            </a: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wpływać na życie szkoły – niezależnie od tego, czy zostali wybrani do zarządu SU, </a:t>
            </a: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czy pełnią funkcję </a:t>
            </a: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gospodarza </a:t>
            </a: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klasy oraz </a:t>
            </a: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czy </a:t>
            </a: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mają </a:t>
            </a:r>
            <a:r>
              <a:rPr lang="pl-PL" sz="4000" dirty="0" smtClean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po prostu ciekawe </a:t>
            </a:r>
            <a:r>
              <a:rPr lang="pl-PL" sz="4000" dirty="0"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pomysły, które chcą zrealizować.</a:t>
            </a:r>
          </a:p>
        </p:txBody>
      </p:sp>
    </p:spTree>
    <p:extLst>
      <p:ext uri="{BB962C8B-B14F-4D97-AF65-F5344CB8AC3E}">
        <p14:creationId xmlns:p14="http://schemas.microsoft.com/office/powerpoint/2010/main" val="248703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1" y="384313"/>
            <a:ext cx="1219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latin typeface="Andalus" panose="02020603050405020304" pitchFamily="18" charset="-78"/>
                <a:cs typeface="Andalus" panose="02020603050405020304" pitchFamily="18" charset="-78"/>
              </a:rPr>
              <a:t>Propagowanie wyborów do SU w szkole.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361042" y="1602673"/>
            <a:ext cx="5190305" cy="294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8" y="2953144"/>
            <a:ext cx="5661691" cy="31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2823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6600" dirty="0">
                <a:solidFill>
                  <a:schemeClr val="tx1">
                    <a:lumMod val="95000"/>
                  </a:schemeClr>
                </a:solidFill>
                <a:latin typeface="Andalus" panose="02020603050405020304" pitchFamily="18" charset="-78"/>
                <a:ea typeface="Microsoft YaHei" pitchFamily="2"/>
                <a:cs typeface="Andalus" panose="02020603050405020304" pitchFamily="18" charset="-78"/>
              </a:rPr>
              <a:t>Sporządzenie listy.</a:t>
            </a:r>
            <a:endParaRPr lang="pl-PL" sz="6600" dirty="0">
              <a:solidFill>
                <a:srgbClr val="7E0021"/>
              </a:solidFill>
              <a:latin typeface="Andalus" panose="02020603050405020304" pitchFamily="18" charset="-78"/>
              <a:ea typeface="Microsoft YaHei" pitchFamily="2"/>
              <a:cs typeface="Andalus" panose="02020603050405020304" pitchFamily="18" charset="-7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27036" y="1328917"/>
            <a:ext cx="3529171" cy="513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82" y="1336229"/>
            <a:ext cx="3023321" cy="512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35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83392"/>
            <a:ext cx="12192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500" dirty="0">
                <a:latin typeface="Andalus" panose="02020603050405020304" pitchFamily="18" charset="-78"/>
                <a:cs typeface="Andalus" panose="02020603050405020304" pitchFamily="18" charset="-78"/>
              </a:rPr>
              <a:t>Lista kandydatów: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50125" y="1375999"/>
            <a:ext cx="121920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Jakub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Raźniewski</a:t>
            </a: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 –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IVa</a:t>
            </a:r>
            <a:endParaRPr lang="pl-PL" sz="35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Kornelia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Kapturzak</a:t>
            </a: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-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IVb</a:t>
            </a:r>
            <a:endParaRPr lang="pl-PL" sz="35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Alicja Kądziela –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Va</a:t>
            </a:r>
            <a:endParaRPr lang="pl-PL" sz="35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Jakub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Kliński</a:t>
            </a: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 –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Vb</a:t>
            </a:r>
            <a:endParaRPr lang="pl-PL" sz="35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Maciej Bejnarowicz – VI</a:t>
            </a: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Szymon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Delak</a:t>
            </a: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 – I Gim.</a:t>
            </a: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Anna Bogacz – </a:t>
            </a:r>
            <a:r>
              <a:rPr lang="pl-PL" sz="3500" dirty="0" err="1">
                <a:latin typeface="Andalus" panose="02020603050405020304" pitchFamily="18" charset="-78"/>
                <a:cs typeface="Andalus" panose="02020603050405020304" pitchFamily="18" charset="-78"/>
              </a:rPr>
              <a:t>IIa</a:t>
            </a: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 Gim.</a:t>
            </a:r>
          </a:p>
          <a:p>
            <a:pPr marL="457200" lvl="0" indent="-457200">
              <a:spcBef>
                <a:spcPts val="598"/>
              </a:spcBef>
              <a:buClr>
                <a:schemeClr val="tx1">
                  <a:lumMod val="85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pl-PL" sz="3500" dirty="0">
                <a:latin typeface="Andalus" panose="02020603050405020304" pitchFamily="18" charset="-78"/>
                <a:cs typeface="Andalus" panose="02020603050405020304" pitchFamily="18" charset="-78"/>
              </a:rPr>
              <a:t>Szymon Januszewicz – III Gim.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709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324737"/>
            <a:ext cx="12192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500" dirty="0">
                <a:solidFill>
                  <a:schemeClr val="tx1">
                    <a:lumMod val="9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Lista nauczycieli: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0" y="1735072"/>
            <a:ext cx="12192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3800" dirty="0">
                <a:latin typeface="Andalus" panose="02020603050405020304" pitchFamily="18" charset="-78"/>
                <a:cs typeface="Andalus" panose="02020603050405020304" pitchFamily="18" charset="-78"/>
              </a:rPr>
              <a:t>p. Anna Górska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3800" dirty="0">
                <a:latin typeface="Andalus" panose="02020603050405020304" pitchFamily="18" charset="-78"/>
                <a:cs typeface="Andalus" panose="02020603050405020304" pitchFamily="18" charset="-78"/>
              </a:rPr>
              <a:t>p. Małgorzata </a:t>
            </a:r>
            <a:r>
              <a:rPr lang="pl-PL" sz="3800" dirty="0" err="1">
                <a:latin typeface="Andalus" panose="02020603050405020304" pitchFamily="18" charset="-78"/>
                <a:cs typeface="Andalus" panose="02020603050405020304" pitchFamily="18" charset="-78"/>
              </a:rPr>
              <a:t>Sawiuk</a:t>
            </a:r>
            <a:endParaRPr lang="pl-PL" sz="3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3800" dirty="0">
                <a:latin typeface="Andalus" panose="02020603050405020304" pitchFamily="18" charset="-78"/>
                <a:cs typeface="Andalus" panose="02020603050405020304" pitchFamily="18" charset="-78"/>
              </a:rPr>
              <a:t>p. Agnieszka </a:t>
            </a:r>
            <a:r>
              <a:rPr lang="pl-PL" sz="3800" dirty="0" err="1">
                <a:latin typeface="Andalus" panose="02020603050405020304" pitchFamily="18" charset="-78"/>
                <a:cs typeface="Andalus" panose="02020603050405020304" pitchFamily="18" charset="-78"/>
              </a:rPr>
              <a:t>Semegin</a:t>
            </a:r>
            <a:endParaRPr lang="pl-PL" sz="3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3800" dirty="0">
                <a:latin typeface="Andalus" panose="02020603050405020304" pitchFamily="18" charset="-78"/>
                <a:cs typeface="Andalus" panose="02020603050405020304" pitchFamily="18" charset="-78"/>
              </a:rPr>
              <a:t>p. Jolanta Ratajczyk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3800" dirty="0">
                <a:latin typeface="Andalus" panose="02020603050405020304" pitchFamily="18" charset="-78"/>
                <a:cs typeface="Andalus" panose="02020603050405020304" pitchFamily="18" charset="-78"/>
              </a:rPr>
              <a:t>p. Zdzisława Róg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3800" dirty="0">
                <a:latin typeface="Andalus" panose="02020603050405020304" pitchFamily="18" charset="-78"/>
                <a:cs typeface="Andalus" panose="02020603050405020304" pitchFamily="18" charset="-78"/>
              </a:rPr>
              <a:t>p. Ewa </a:t>
            </a:r>
            <a:r>
              <a:rPr lang="pl-PL" sz="3800" dirty="0" err="1">
                <a:latin typeface="Andalus" panose="02020603050405020304" pitchFamily="18" charset="-78"/>
                <a:cs typeface="Andalus" panose="02020603050405020304" pitchFamily="18" charset="-78"/>
              </a:rPr>
              <a:t>Horbaczewska-Błachnia</a:t>
            </a:r>
            <a:endParaRPr lang="pl-PL" sz="3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991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5063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800" dirty="0">
                <a:latin typeface="Andalus" panose="02020603050405020304" pitchFamily="18" charset="-78"/>
                <a:cs typeface="Andalus" panose="02020603050405020304" pitchFamily="18" charset="-78"/>
              </a:rPr>
              <a:t>Kampania wyborcza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64501" y="1332873"/>
            <a:ext cx="6400802" cy="480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3458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Obwód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359</TotalTime>
  <Words>273</Words>
  <Application>Microsoft Office PowerPoint</Application>
  <PresentationFormat>Niestandardowy</PresentationFormat>
  <Paragraphs>60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Obwód</vt:lpstr>
      <vt:lpstr>Projekt edukacyjny propagujący szkolną samorządność</vt:lpstr>
      <vt:lpstr>Prezentacja programu PowerPoint</vt:lpstr>
      <vt:lpstr>Cele projektu:</vt:lpstr>
      <vt:lpstr>Co to jest „Samorząd Uczniowski”?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Bejnarowicz</dc:creator>
  <cp:lastModifiedBy>Małgorzata</cp:lastModifiedBy>
  <cp:revision>38</cp:revision>
  <dcterms:created xsi:type="dcterms:W3CDTF">2016-04-06T14:41:03Z</dcterms:created>
  <dcterms:modified xsi:type="dcterms:W3CDTF">2016-06-03T05:04:38Z</dcterms:modified>
</cp:coreProperties>
</file>